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257" r:id="rId2"/>
    <p:sldId id="309" r:id="rId3"/>
    <p:sldId id="418" r:id="rId4"/>
    <p:sldId id="319" r:id="rId5"/>
    <p:sldId id="377" r:id="rId6"/>
    <p:sldId id="378" r:id="rId7"/>
    <p:sldId id="379" r:id="rId8"/>
    <p:sldId id="324" r:id="rId9"/>
    <p:sldId id="326" r:id="rId10"/>
    <p:sldId id="421" r:id="rId11"/>
    <p:sldId id="422" r:id="rId12"/>
    <p:sldId id="423" r:id="rId13"/>
    <p:sldId id="424" r:id="rId14"/>
    <p:sldId id="438" r:id="rId15"/>
    <p:sldId id="437" r:id="rId16"/>
    <p:sldId id="419" r:id="rId17"/>
    <p:sldId id="425" r:id="rId18"/>
    <p:sldId id="407" r:id="rId19"/>
    <p:sldId id="343" r:id="rId20"/>
    <p:sldId id="399" r:id="rId21"/>
    <p:sldId id="400" r:id="rId22"/>
    <p:sldId id="409" r:id="rId23"/>
    <p:sldId id="410" r:id="rId24"/>
    <p:sldId id="411" r:id="rId25"/>
    <p:sldId id="401" r:id="rId26"/>
    <p:sldId id="340" r:id="rId27"/>
    <p:sldId id="336" r:id="rId28"/>
    <p:sldId id="338" r:id="rId29"/>
    <p:sldId id="342" r:id="rId30"/>
    <p:sldId id="350" r:id="rId31"/>
    <p:sldId id="449" r:id="rId32"/>
    <p:sldId id="403" r:id="rId33"/>
    <p:sldId id="450" r:id="rId34"/>
    <p:sldId id="412" r:id="rId35"/>
    <p:sldId id="413" r:id="rId36"/>
    <p:sldId id="451" r:id="rId37"/>
    <p:sldId id="282" r:id="rId38"/>
    <p:sldId id="280" r:id="rId39"/>
    <p:sldId id="279" r:id="rId40"/>
    <p:sldId id="278" r:id="rId41"/>
    <p:sldId id="277" r:id="rId42"/>
    <p:sldId id="276" r:id="rId43"/>
    <p:sldId id="275" r:id="rId44"/>
    <p:sldId id="274" r:id="rId45"/>
    <p:sldId id="273" r:id="rId46"/>
    <p:sldId id="272" r:id="rId47"/>
    <p:sldId id="271" r:id="rId48"/>
    <p:sldId id="292" r:id="rId49"/>
    <p:sldId id="349" r:id="rId50"/>
    <p:sldId id="397" r:id="rId51"/>
    <p:sldId id="267" r:id="rId52"/>
    <p:sldId id="266" r:id="rId53"/>
    <p:sldId id="265" r:id="rId54"/>
    <p:sldId id="264" r:id="rId55"/>
    <p:sldId id="262" r:id="rId56"/>
    <p:sldId id="263" r:id="rId57"/>
    <p:sldId id="261" r:id="rId58"/>
    <p:sldId id="259" r:id="rId59"/>
    <p:sldId id="260" r:id="rId60"/>
    <p:sldId id="289" r:id="rId61"/>
    <p:sldId id="290" r:id="rId62"/>
    <p:sldId id="426" r:id="rId63"/>
    <p:sldId id="270" r:id="rId64"/>
    <p:sldId id="287" r:id="rId65"/>
    <p:sldId id="288" r:id="rId66"/>
    <p:sldId id="291" r:id="rId67"/>
  </p:sldIdLst>
  <p:sldSz cx="9144000" cy="6858000" type="screen4x3"/>
  <p:notesSz cx="6805613" cy="99441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4" userDrawn="1">
          <p15:clr>
            <a:srgbClr val="A4A3A4"/>
          </p15:clr>
        </p15:guide>
        <p15:guide id="2" pos="2150" userDrawn="1">
          <p15:clr>
            <a:srgbClr val="A4A3A4"/>
          </p15:clr>
        </p15:guide>
        <p15:guide id="3" orient="horz" pos="3139" userDrawn="1">
          <p15:clr>
            <a:srgbClr val="A4A3A4"/>
          </p15:clr>
        </p15:guide>
        <p15:guide id="4" pos="2147" userDrawn="1">
          <p15:clr>
            <a:srgbClr val="A4A3A4"/>
          </p15:clr>
        </p15:guide>
        <p15:guide id="5" orient="horz" pos="3138" userDrawn="1">
          <p15:clr>
            <a:srgbClr val="A4A3A4"/>
          </p15:clr>
        </p15:guide>
        <p15:guide id="6" orient="horz" pos="3133" userDrawn="1">
          <p15:clr>
            <a:srgbClr val="A4A3A4"/>
          </p15:clr>
        </p15:guide>
        <p15:guide id="7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5419"/>
    <a:srgbClr val="EB700B"/>
    <a:srgbClr val="E86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50" autoAdjust="0"/>
    <p:restoredTop sz="95730" autoAdjust="0"/>
  </p:normalViewPr>
  <p:slideViewPr>
    <p:cSldViewPr>
      <p:cViewPr varScale="1">
        <p:scale>
          <a:sx n="86" d="100"/>
          <a:sy n="86" d="100"/>
        </p:scale>
        <p:origin x="143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902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3144"/>
        <p:guide pos="2150"/>
        <p:guide orient="horz" pos="3139"/>
        <p:guide pos="2147"/>
        <p:guide orient="horz" pos="3138"/>
        <p:guide orient="horz" pos="3133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099" cy="497205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4941" y="0"/>
            <a:ext cx="2949099" cy="497205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r">
              <a:defRPr sz="1200"/>
            </a:lvl1pPr>
          </a:lstStyle>
          <a:p>
            <a:fld id="{40E54346-B4ED-4285-9764-1498939985D0}" type="datetimeFigureOut">
              <a:rPr lang="de-AT" smtClean="0"/>
              <a:pPr/>
              <a:t>10.07.2023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445171"/>
            <a:ext cx="2949099" cy="497205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4941" y="9445171"/>
            <a:ext cx="2949099" cy="497205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r">
              <a:defRPr sz="1200"/>
            </a:lvl1pPr>
          </a:lstStyle>
          <a:p>
            <a:fld id="{09396065-71D3-4AFD-A07D-D8D8ED620852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770378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099" cy="497205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4941" y="0"/>
            <a:ext cx="2949099" cy="497205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r">
              <a:defRPr sz="1200"/>
            </a:lvl1pPr>
          </a:lstStyle>
          <a:p>
            <a:fld id="{FE94F49D-7330-4BF4-8E2A-6A623FA8984B}" type="datetimeFigureOut">
              <a:rPr lang="de-AT" smtClean="0"/>
              <a:pPr/>
              <a:t>10.07.2023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0" rIns="91422" bIns="4571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562" y="4723450"/>
            <a:ext cx="5444490" cy="4474845"/>
          </a:xfrm>
          <a:prstGeom prst="rect">
            <a:avLst/>
          </a:prstGeom>
        </p:spPr>
        <p:txBody>
          <a:bodyPr vert="horz" lIns="91422" tIns="45710" rIns="91422" bIns="4571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45171"/>
            <a:ext cx="2949099" cy="497205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4941" y="9445171"/>
            <a:ext cx="2949099" cy="497205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r">
              <a:defRPr sz="1200"/>
            </a:lvl1pPr>
          </a:lstStyle>
          <a:p>
            <a:fld id="{97AB2F60-6512-43F5-848D-D7DB6E6A421F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2766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EDE50-1FF8-4868-9655-9EDA92BCACE5}" type="slidenum">
              <a:rPr lang="de-AT">
                <a:solidFill>
                  <a:prstClr val="black"/>
                </a:solidFill>
              </a:rPr>
              <a:pPr/>
              <a:t>1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020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EDE50-1FF8-4868-9655-9EDA92BCACE5}" type="slidenum">
              <a:rPr lang="de-AT">
                <a:solidFill>
                  <a:prstClr val="black"/>
                </a:solidFill>
              </a:rPr>
              <a:pPr/>
              <a:t>10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098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EDE50-1FF8-4868-9655-9EDA92BCACE5}" type="slidenum">
              <a:rPr lang="de-AT">
                <a:solidFill>
                  <a:prstClr val="black"/>
                </a:solidFill>
              </a:rPr>
              <a:pPr/>
              <a:t>11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736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EDE50-1FF8-4868-9655-9EDA92BCACE5}" type="slidenum">
              <a:rPr lang="de-AT">
                <a:solidFill>
                  <a:prstClr val="black"/>
                </a:solidFill>
              </a:rPr>
              <a:pPr/>
              <a:t>12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227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EDE50-1FF8-4868-9655-9EDA92BCACE5}" type="slidenum">
              <a:rPr lang="de-AT">
                <a:solidFill>
                  <a:prstClr val="black"/>
                </a:solidFill>
              </a:rPr>
              <a:pPr/>
              <a:t>13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9262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EDE50-1FF8-4868-9655-9EDA92BCACE5}" type="slidenum">
              <a:rPr lang="de-AT">
                <a:solidFill>
                  <a:prstClr val="black"/>
                </a:solidFill>
              </a:rPr>
              <a:pPr/>
              <a:t>14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6759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EDE50-1FF8-4868-9655-9EDA92BCACE5}" type="slidenum">
              <a:rPr lang="de-AT">
                <a:solidFill>
                  <a:prstClr val="black"/>
                </a:solidFill>
              </a:rPr>
              <a:pPr/>
              <a:t>15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7065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EDE50-1FF8-4868-9655-9EDA92BCACE5}" type="slidenum">
              <a:rPr lang="de-AT">
                <a:solidFill>
                  <a:prstClr val="black"/>
                </a:solidFill>
              </a:rPr>
              <a:pPr/>
              <a:t>16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6147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EDE50-1FF8-4868-9655-9EDA92BCACE5}" type="slidenum">
              <a:rPr lang="de-AT">
                <a:solidFill>
                  <a:prstClr val="black"/>
                </a:solidFill>
              </a:rPr>
              <a:pPr/>
              <a:t>17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9418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EDE50-1FF8-4868-9655-9EDA92BCACE5}" type="slidenum">
              <a:rPr lang="de-AT">
                <a:solidFill>
                  <a:prstClr val="black"/>
                </a:solidFill>
              </a:rPr>
              <a:pPr/>
              <a:t>18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8018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EDE50-1FF8-4868-9655-9EDA92BCACE5}" type="slidenum">
              <a:rPr lang="de-AT">
                <a:solidFill>
                  <a:prstClr val="black"/>
                </a:solidFill>
              </a:rPr>
              <a:pPr/>
              <a:t>19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735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EDE50-1FF8-4868-9655-9EDA92BCACE5}" type="slidenum">
              <a:rPr lang="de-AT">
                <a:solidFill>
                  <a:prstClr val="black"/>
                </a:solidFill>
              </a:rPr>
              <a:pPr/>
              <a:t>2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8018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EDE50-1FF8-4868-9655-9EDA92BCACE5}" type="slidenum">
              <a:rPr lang="de-AT">
                <a:solidFill>
                  <a:prstClr val="black"/>
                </a:solidFill>
              </a:rPr>
              <a:pPr/>
              <a:t>20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8860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EDE50-1FF8-4868-9655-9EDA92BCACE5}" type="slidenum">
              <a:rPr lang="de-AT">
                <a:solidFill>
                  <a:prstClr val="black"/>
                </a:solidFill>
              </a:rPr>
              <a:pPr/>
              <a:t>21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2075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EDE50-1FF8-4868-9655-9EDA92BCACE5}" type="slidenum">
              <a:rPr lang="de-AT">
                <a:solidFill>
                  <a:prstClr val="black"/>
                </a:solidFill>
              </a:rPr>
              <a:pPr/>
              <a:t>22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5371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EDE50-1FF8-4868-9655-9EDA92BCACE5}" type="slidenum">
              <a:rPr lang="de-AT">
                <a:solidFill>
                  <a:prstClr val="black"/>
                </a:solidFill>
              </a:rPr>
              <a:pPr/>
              <a:t>23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9706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EDE50-1FF8-4868-9655-9EDA92BCACE5}" type="slidenum">
              <a:rPr lang="de-AT">
                <a:solidFill>
                  <a:prstClr val="black"/>
                </a:solidFill>
              </a:rPr>
              <a:pPr/>
              <a:t>24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4370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EDE50-1FF8-4868-9655-9EDA92BCACE5}" type="slidenum">
              <a:rPr lang="de-AT">
                <a:solidFill>
                  <a:prstClr val="black"/>
                </a:solidFill>
              </a:rPr>
              <a:pPr/>
              <a:t>25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0262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EDE50-1FF8-4868-9655-9EDA92BCACE5}" type="slidenum">
              <a:rPr lang="de-AT">
                <a:solidFill>
                  <a:prstClr val="black"/>
                </a:solidFill>
              </a:rPr>
              <a:pPr/>
              <a:t>26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1827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EDE50-1FF8-4868-9655-9EDA92BCACE5}" type="slidenum">
              <a:rPr lang="de-AT">
                <a:solidFill>
                  <a:prstClr val="black"/>
                </a:solidFill>
              </a:rPr>
              <a:pPr/>
              <a:t>27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0711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EDE50-1FF8-4868-9655-9EDA92BCACE5}" type="slidenum">
              <a:rPr lang="de-AT">
                <a:solidFill>
                  <a:prstClr val="black"/>
                </a:solidFill>
              </a:rPr>
              <a:pPr/>
              <a:t>28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6215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EDE50-1FF8-4868-9655-9EDA92BCACE5}" type="slidenum">
              <a:rPr lang="de-AT">
                <a:solidFill>
                  <a:prstClr val="black"/>
                </a:solidFill>
              </a:rPr>
              <a:pPr/>
              <a:t>29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636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EDE50-1FF8-4868-9655-9EDA92BCACE5}" type="slidenum">
              <a:rPr lang="de-AT">
                <a:solidFill>
                  <a:prstClr val="black"/>
                </a:solidFill>
              </a:rPr>
              <a:pPr/>
              <a:t>3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138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EDE50-1FF8-4868-9655-9EDA92BCACE5}" type="slidenum">
              <a:rPr lang="de-AT">
                <a:solidFill>
                  <a:prstClr val="black"/>
                </a:solidFill>
              </a:rPr>
              <a:pPr/>
              <a:t>30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9026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EDE50-1FF8-4868-9655-9EDA92BCACE5}" type="slidenum">
              <a:rPr lang="de-AT">
                <a:solidFill>
                  <a:prstClr val="black"/>
                </a:solidFill>
              </a:rPr>
              <a:pPr/>
              <a:t>36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1835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EDE50-1FF8-4868-9655-9EDA92BCACE5}" type="slidenum">
              <a:rPr lang="de-AT">
                <a:solidFill>
                  <a:prstClr val="black"/>
                </a:solidFill>
              </a:rPr>
              <a:pPr/>
              <a:t>49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0186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EDE50-1FF8-4868-9655-9EDA92BCACE5}" type="slidenum">
              <a:rPr lang="de-AT">
                <a:solidFill>
                  <a:prstClr val="black"/>
                </a:solidFill>
              </a:rPr>
              <a:pPr/>
              <a:t>50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6307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EDE50-1FF8-4868-9655-9EDA92BCACE5}" type="slidenum">
              <a:rPr lang="de-AT">
                <a:solidFill>
                  <a:prstClr val="black"/>
                </a:solidFill>
              </a:rPr>
              <a:pPr/>
              <a:t>62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248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EDE50-1FF8-4868-9655-9EDA92BCACE5}" type="slidenum">
              <a:rPr lang="de-AT">
                <a:solidFill>
                  <a:prstClr val="black"/>
                </a:solidFill>
              </a:rPr>
              <a:pPr/>
              <a:t>4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756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EDE50-1FF8-4868-9655-9EDA92BCACE5}" type="slidenum">
              <a:rPr lang="de-AT">
                <a:solidFill>
                  <a:prstClr val="black"/>
                </a:solidFill>
              </a:rPr>
              <a:pPr/>
              <a:t>5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436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EDE50-1FF8-4868-9655-9EDA92BCACE5}" type="slidenum">
              <a:rPr lang="de-AT">
                <a:solidFill>
                  <a:prstClr val="black"/>
                </a:solidFill>
              </a:rPr>
              <a:pPr/>
              <a:t>6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005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EDE50-1FF8-4868-9655-9EDA92BCACE5}" type="slidenum">
              <a:rPr lang="de-AT">
                <a:solidFill>
                  <a:prstClr val="black"/>
                </a:solidFill>
              </a:rPr>
              <a:pPr/>
              <a:t>7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911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EDE50-1FF8-4868-9655-9EDA92BCACE5}" type="slidenum">
              <a:rPr lang="de-AT">
                <a:solidFill>
                  <a:prstClr val="black"/>
                </a:solidFill>
              </a:rPr>
              <a:pPr/>
              <a:t>8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780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EDE50-1FF8-4868-9655-9EDA92BCACE5}" type="slidenum">
              <a:rPr lang="de-AT">
                <a:solidFill>
                  <a:prstClr val="black"/>
                </a:solidFill>
              </a:rPr>
              <a:pPr/>
              <a:t>9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832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28.2.2023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DA-3 ULG-Präsentation                                                               Christoph Steiner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E65EE-FE69-4C0B-96DC-3B80D1980430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04746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28.2.2023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DA-3 ULG-Präsentation                                                               Christoph Steiner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E65EE-FE69-4C0B-96DC-3B80D1980430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69577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28.2.2023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DA-3 ULG-Präsentation                                                               Christoph Steiner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E65EE-FE69-4C0B-96DC-3B80D1980430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30122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28.2.2023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DA-3 ULG-Präsentation                                                               Christoph Steiner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E65EE-FE69-4C0B-96DC-3B80D1980430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42036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28.2.2023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DA-3 ULG-Präsentation                                                               Christoph Steiner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E65EE-FE69-4C0B-96DC-3B80D1980430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47850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28.2.2023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DA-3 ULG-Präsentation                                                               Christoph Steiner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E65EE-FE69-4C0B-96DC-3B80D1980430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84589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28.2.2023</a:t>
            </a:r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DA-3 ULG-Präsentation                                                               Christoph Steiner</a:t>
            </a:r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E65EE-FE69-4C0B-96DC-3B80D1980430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43897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28.2.2023</a:t>
            </a:r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DA-3 ULG-Präsentation                                                               Christoph Steiner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E65EE-FE69-4C0B-96DC-3B80D1980430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34970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28.2.2023</a:t>
            </a:r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DA-3 ULG-Präsentation                                                               Christoph Steiner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E65EE-FE69-4C0B-96DC-3B80D1980430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26532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28.2.2023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DA-3 ULG-Präsentation                                                               Christoph Steiner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E65EE-FE69-4C0B-96DC-3B80D1980430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49841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28.2.2023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DA-3 ULG-Präsentation                                                               Christoph Steiner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E65EE-FE69-4C0B-96DC-3B80D1980430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13070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28.2.2023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DA-3 ULG-Präsentation                                                               Christoph Steiner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E65EE-FE69-4C0B-96DC-3B80D1980430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0673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hyperlink" Target="https://services.eurospider.com/da3/login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2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1.png"/><Relationship Id="rId7" Type="http://schemas.openxmlformats.org/officeDocument/2006/relationships/image" Target="../media/image7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mailto:coli-conc@gbv.de?subject=Mapping%20Feedback&amp;body=Dear%20coli-conc%20team,%0A%0AI%20would%20like%20to%20provide%20feedback%20about%20this%20mapping:%20https://coli-conc.gbv.de/api/mappings/73243336-e480-4d92-a1c2-7a61858b1c32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oli-conc.gbv.de/cocoda/app/?mappingUri=https%3A%2F%2Fcoli-conc.gbv.de%2Fapi%2Fmappings%2F73243336-e480-4d92-a1c2-7a61858b1c32&amp;fromScheme=http%3A%2F%2Furi.gbv.de%2Fterminology%2Frvk%2F&amp;from=http%3A%2F%2Frvk.uni-regensburg.de%2Fnt%2FLA%2520-%2520LC&amp;toScheme=http%3A%2F%2Furi.gbv.de%2Fterminology%2Fbk%2F&amp;to=http%3A%2F%2Furi.gbv.de%2Fterminology%2Fbk%2F73" TargetMode="Externa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wiki.dnb.de/pages/viewpage.action?pageId=25212151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2.png"/><Relationship Id="rId4" Type="http://schemas.openxmlformats.org/officeDocument/2006/relationships/image" Target="../media/image9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o-bib.de/article/view/5530" TargetMode="Externa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png"/><Relationship Id="rId5" Type="http://schemas.openxmlformats.org/officeDocument/2006/relationships/hyperlink" Target="https://www.da-3.de/" TargetMode="External"/><Relationship Id="rId4" Type="http://schemas.openxmlformats.org/officeDocument/2006/relationships/hyperlink" Target="https://www.da-3.eu/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1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hyperlink" Target="https://wiki.dnb.de/pages/viewpage.action?pageId=252121510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iki.dnb.de/pages/viewpage.action?pageId=217540739" TargetMode="External"/><Relationship Id="rId5" Type="http://schemas.openxmlformats.org/officeDocument/2006/relationships/hyperlink" Target="https://www.o-bib.de/bib/article/view/5788/8609" TargetMode="External"/><Relationship Id="rId4" Type="http://schemas.openxmlformats.org/officeDocument/2006/relationships/hyperlink" Target="https://wiki.dnb.de/pages/viewpage.action?pageId=181735291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office@obvsg.at" TargetMode="Externa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Christoph.steiner@onb.ac.at" TargetMode="External"/><Relationship Id="rId5" Type="http://schemas.openxmlformats.org/officeDocument/2006/relationships/hyperlink" Target="mailto:Josef.labner@obvsg.at" TargetMode="External"/><Relationship Id="rId4" Type="http://schemas.openxmlformats.org/officeDocument/2006/relationships/image" Target="../media/image1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32656"/>
            <a:ext cx="2724150" cy="106680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860032" y="33265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solidFill>
                  <a:prstClr val="black"/>
                </a:solidFill>
              </a:rPr>
              <a:t>Zentralredaktion Sacherschließung (ZRSE) 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51520" y="1556792"/>
            <a:ext cx="889248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AT" sz="5400" dirty="0">
              <a:solidFill>
                <a:prstClr val="black"/>
              </a:solidFill>
            </a:endParaRPr>
          </a:p>
          <a:p>
            <a:pPr algn="ctr"/>
            <a:r>
              <a:rPr lang="de-AT" sz="5400" dirty="0">
                <a:solidFill>
                  <a:prstClr val="black"/>
                </a:solidFill>
              </a:rPr>
              <a:t>Der Digitale Assistent 3 (DA-3) im OBV </a:t>
            </a:r>
          </a:p>
          <a:p>
            <a:pPr algn="ctr"/>
            <a:r>
              <a:rPr lang="de-AT" sz="2800" dirty="0">
                <a:solidFill>
                  <a:prstClr val="black"/>
                </a:solidFill>
              </a:rPr>
              <a:t>halbautomatische inhaltliche Erschließung nach Maß</a:t>
            </a:r>
          </a:p>
          <a:p>
            <a:pPr algn="ctr"/>
            <a:endParaRPr lang="de-DE" sz="4000" dirty="0">
              <a:solidFill>
                <a:prstClr val="black"/>
              </a:solidFill>
            </a:endParaRPr>
          </a:p>
          <a:p>
            <a:pPr algn="ctr"/>
            <a:endParaRPr lang="de-DE" sz="4000" dirty="0">
              <a:solidFill>
                <a:prstClr val="black"/>
              </a:solidFill>
            </a:endParaRPr>
          </a:p>
          <a:p>
            <a:endParaRPr lang="de-DE" sz="1100" dirty="0">
              <a:solidFill>
                <a:prstClr val="black"/>
              </a:solidFill>
            </a:endParaRPr>
          </a:p>
          <a:p>
            <a:endParaRPr lang="de-DE" sz="1100" dirty="0">
              <a:solidFill>
                <a:prstClr val="black"/>
              </a:solidFill>
            </a:endParaRPr>
          </a:p>
          <a:p>
            <a:endParaRPr lang="de-DE" sz="1100" dirty="0">
              <a:solidFill>
                <a:prstClr val="black"/>
              </a:solidFill>
            </a:endParaRPr>
          </a:p>
          <a:p>
            <a:pPr algn="ctr"/>
            <a:r>
              <a:rPr lang="de-DE" sz="1100" dirty="0">
                <a:solidFill>
                  <a:prstClr val="black"/>
                </a:solidFill>
              </a:rPr>
              <a:t>S</a:t>
            </a:r>
            <a:r>
              <a:rPr lang="de-AT" sz="1100" dirty="0" err="1">
                <a:solidFill>
                  <a:prstClr val="black"/>
                </a:solidFill>
              </a:rPr>
              <a:t>tand</a:t>
            </a:r>
            <a:r>
              <a:rPr lang="de-AT" sz="1100" dirty="0">
                <a:solidFill>
                  <a:prstClr val="black"/>
                </a:solidFill>
              </a:rPr>
              <a:t>: Juli 2023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68F2D02-4A6C-43F9-A7DF-62F93B863A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898" y="355278"/>
            <a:ext cx="2643188" cy="102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70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32656"/>
            <a:ext cx="2724150" cy="106680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860032" y="33265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solidFill>
                  <a:prstClr val="black"/>
                </a:solidFill>
              </a:rPr>
              <a:t>Zentralredaktion Sacherschließung (ZRSE)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42482" y="1287089"/>
            <a:ext cx="8605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Einstieg in den DA-3 </a:t>
            </a:r>
            <a:r>
              <a:rPr lang="de-DE" sz="2000" dirty="0">
                <a:hlinkClick r:id="rId4"/>
              </a:rPr>
              <a:t>https://services.eurospider.com/da3/login</a:t>
            </a:r>
            <a:r>
              <a:rPr lang="de-DE" sz="2000" dirty="0"/>
              <a:t> </a:t>
            </a:r>
            <a:r>
              <a:rPr lang="de-DE" sz="2800" dirty="0"/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endParaRPr lang="de-AT" sz="20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F016725-46A9-4D1E-81C4-2CC79373C1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898" y="355278"/>
            <a:ext cx="2643188" cy="1021556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CBDF600C-47B2-4B22-93EE-600E48C530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511" y="1887253"/>
            <a:ext cx="8244408" cy="2468299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3A18F86-1140-4713-AAB2-5221990AD7C6}"/>
              </a:ext>
            </a:extLst>
          </p:cNvPr>
          <p:cNvSpPr txBox="1"/>
          <p:nvPr/>
        </p:nvSpPr>
        <p:spPr>
          <a:xfrm>
            <a:off x="195898" y="4869160"/>
            <a:ext cx="4808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Einfügen des Profils: </a:t>
            </a:r>
            <a:r>
              <a:rPr lang="de-DE" sz="2800" dirty="0" err="1"/>
              <a:t>obv</a:t>
            </a:r>
            <a:endParaRPr lang="de-DE" sz="2800" dirty="0"/>
          </a:p>
          <a:p>
            <a:r>
              <a:rPr lang="de-DE" sz="2800" dirty="0"/>
              <a:t>Ausfüllen der Anmeldedaten</a:t>
            </a:r>
            <a:endParaRPr lang="de-AT" sz="28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E207C10-4C1D-4BF8-A76A-58B8AE816E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8786" y="4437112"/>
            <a:ext cx="3240360" cy="232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593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32656"/>
            <a:ext cx="2724150" cy="106680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860032" y="33265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solidFill>
                  <a:prstClr val="black"/>
                </a:solidFill>
              </a:rPr>
              <a:t>Zentralredaktion Sacherschließung (ZRSE)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69188" y="1268760"/>
            <a:ext cx="860562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Suchmaske </a:t>
            </a:r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r>
              <a:rPr lang="de-DE" sz="2800" dirty="0"/>
              <a:t>Suchvorgang: </a:t>
            </a:r>
          </a:p>
          <a:p>
            <a:r>
              <a:rPr lang="de-DE" sz="2800" dirty="0"/>
              <a:t>Eingabe des ISBN-Barcodes über einen Barcodescanner im Feld „Nummernsuche“ </a:t>
            </a:r>
            <a:r>
              <a:rPr lang="de-DE" sz="2000" dirty="0"/>
              <a:t>(hier ist auch die Eingabe einer AC-Nummer möglich; weiters gibt es die „Erweiterte Suche“, so man nach Autor, Titel sucht…)</a:t>
            </a:r>
            <a:r>
              <a:rPr lang="de-DE" sz="2400" dirty="0"/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endParaRPr lang="de-AT" sz="20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F016725-46A9-4D1E-81C4-2CC79373C1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898" y="355278"/>
            <a:ext cx="2643188" cy="1021556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746A64C7-A24E-4E00-80BB-2E58EBB296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161" y="1700808"/>
            <a:ext cx="7305675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04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32656"/>
            <a:ext cx="2724150" cy="106680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860032" y="33265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solidFill>
                  <a:prstClr val="black"/>
                </a:solidFill>
              </a:rPr>
              <a:t>Zentralredaktion Sacherschließung (ZRSE)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F016725-46A9-4D1E-81C4-2CC79373C1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898" y="355278"/>
            <a:ext cx="2643188" cy="102155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8E495B6-55D6-4412-8573-2C847935F2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22" y="1525491"/>
            <a:ext cx="3604200" cy="221501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9D0D569-CB0A-454F-9652-4269957CDB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75" y="3833350"/>
            <a:ext cx="9010650" cy="3009900"/>
          </a:xfrm>
          <a:prstGeom prst="rect">
            <a:avLst/>
          </a:prstGeom>
        </p:spPr>
      </p:pic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47277D15-0C2D-4687-8064-6CB5A0A0FE5C}"/>
              </a:ext>
            </a:extLst>
          </p:cNvPr>
          <p:cNvSpPr/>
          <p:nvPr/>
        </p:nvSpPr>
        <p:spPr>
          <a:xfrm>
            <a:off x="4139953" y="2344966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E99E232-58E1-4C51-A5B2-98E78ED91B22}"/>
              </a:ext>
            </a:extLst>
          </p:cNvPr>
          <p:cNvSpPr txBox="1"/>
          <p:nvPr/>
        </p:nvSpPr>
        <p:spPr>
          <a:xfrm>
            <a:off x="5004048" y="1772816"/>
            <a:ext cx="3672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800" dirty="0"/>
          </a:p>
          <a:p>
            <a:r>
              <a:rPr lang="de-DE" sz="2800" dirty="0"/>
              <a:t>Ergebnisansicht:</a:t>
            </a: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514101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32656"/>
            <a:ext cx="2724150" cy="106680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860032" y="33265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solidFill>
                  <a:prstClr val="black"/>
                </a:solidFill>
              </a:rPr>
              <a:t>Zentralredaktion Sacherschließung (ZRSE)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93752" y="1329733"/>
            <a:ext cx="860562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Auswahl eines Treffers – Bearbeitungsmaske: </a:t>
            </a:r>
            <a:r>
              <a:rPr lang="de-DE" sz="2800" b="1" i="1" dirty="0">
                <a:solidFill>
                  <a:srgbClr val="00B050"/>
                </a:solidFill>
              </a:rPr>
              <a:t>6 Felder </a:t>
            </a:r>
            <a:r>
              <a:rPr lang="de-DE" sz="2000" dirty="0"/>
              <a:t>mit Informationen – in Größe und Lage beliebig kalibrierbar: Halten der linken Maustaste…</a:t>
            </a:r>
            <a:r>
              <a:rPr lang="de-DE" sz="2400" dirty="0"/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endParaRPr lang="de-AT" sz="20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F016725-46A9-4D1E-81C4-2CC79373C1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898" y="355278"/>
            <a:ext cx="2643188" cy="1021556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751B64B1-3276-4293-B7EA-4C27EFE025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62" y="2564904"/>
            <a:ext cx="9144000" cy="401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252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32656"/>
            <a:ext cx="2724150" cy="106680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860032" y="33265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solidFill>
                  <a:prstClr val="black"/>
                </a:solidFill>
              </a:rPr>
              <a:t>Zentralredaktion Sacherschließung (ZRSE)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95898" y="1377463"/>
            <a:ext cx="88405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i="1" dirty="0">
                <a:solidFill>
                  <a:srgbClr val="00B050"/>
                </a:solidFill>
              </a:rPr>
              <a:t>1 Toolbar</a:t>
            </a:r>
            <a:r>
              <a:rPr lang="de-DE" sz="2800" b="1" dirty="0"/>
              <a:t> Normdaten </a:t>
            </a:r>
            <a:r>
              <a:rPr lang="de-DE" sz="2800" dirty="0"/>
              <a:t>(Suche + Übernahme nach Entitäten)</a:t>
            </a:r>
            <a:r>
              <a:rPr lang="de-DE" sz="2400" dirty="0"/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endParaRPr lang="de-AT" sz="20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F016725-46A9-4D1E-81C4-2CC79373C1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898" y="355278"/>
            <a:ext cx="2643188" cy="1021556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03507EE4-FA3D-47C6-A9E1-E70E7C8607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5" y="2028124"/>
            <a:ext cx="4784080" cy="456052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D621E29-F2BE-4E9F-8674-CCCEDB6334DB}"/>
              </a:ext>
            </a:extLst>
          </p:cNvPr>
          <p:cNvSpPr txBox="1"/>
          <p:nvPr/>
        </p:nvSpPr>
        <p:spPr>
          <a:xfrm>
            <a:off x="4716016" y="2492896"/>
            <a:ext cx="4232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 </a:t>
            </a:r>
            <a:r>
              <a:rPr lang="de-DE" sz="2000" b="1" dirty="0"/>
              <a:t>GND</a:t>
            </a:r>
            <a:r>
              <a:rPr lang="de-DE" sz="2000" dirty="0"/>
              <a:t> Gemeinsame Normdatei</a:t>
            </a:r>
            <a:r>
              <a:rPr lang="de-DE" sz="2000" b="1" dirty="0"/>
              <a:t> </a:t>
            </a:r>
            <a:endParaRPr lang="de-AT" sz="2000" b="1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56528D8-8487-4D85-AD1E-6E2C21A7402C}"/>
              </a:ext>
            </a:extLst>
          </p:cNvPr>
          <p:cNvSpPr txBox="1"/>
          <p:nvPr/>
        </p:nvSpPr>
        <p:spPr>
          <a:xfrm>
            <a:off x="4716016" y="3008679"/>
            <a:ext cx="4424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 BK </a:t>
            </a:r>
            <a:r>
              <a:rPr lang="de-DE" sz="2000" dirty="0"/>
              <a:t>Basisklassifikation</a:t>
            </a:r>
            <a:endParaRPr lang="de-AT" sz="2000" b="1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7170508-4274-4308-8561-80071A68DB94}"/>
              </a:ext>
            </a:extLst>
          </p:cNvPr>
          <p:cNvSpPr txBox="1"/>
          <p:nvPr/>
        </p:nvSpPr>
        <p:spPr>
          <a:xfrm>
            <a:off x="4788025" y="3986446"/>
            <a:ext cx="4824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RVK </a:t>
            </a:r>
            <a:r>
              <a:rPr lang="de-DE" sz="2000" dirty="0"/>
              <a:t>Regensburger Verbundklassifikation</a:t>
            </a:r>
            <a:endParaRPr lang="de-AT" sz="2000" b="1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504AC5D-A41A-4D98-8EDF-159F4510D1B8}"/>
              </a:ext>
            </a:extLst>
          </p:cNvPr>
          <p:cNvSpPr txBox="1"/>
          <p:nvPr/>
        </p:nvSpPr>
        <p:spPr>
          <a:xfrm>
            <a:off x="4860032" y="4437112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endParaRPr lang="de-DE" dirty="0"/>
          </a:p>
          <a:p>
            <a:r>
              <a:rPr lang="de-DE" dirty="0"/>
              <a:t>		</a:t>
            </a:r>
            <a:r>
              <a:rPr lang="de-DE" sz="2000" dirty="0"/>
              <a:t>u</a:t>
            </a:r>
            <a:r>
              <a:rPr lang="de-AT" sz="2000" dirty="0"/>
              <a:t>. a. m.</a:t>
            </a:r>
          </a:p>
          <a:p>
            <a:endParaRPr lang="de-DE" sz="2000" dirty="0"/>
          </a:p>
          <a:p>
            <a:r>
              <a:rPr lang="de-DE" sz="2000" dirty="0"/>
              <a:t>…</a:t>
            </a:r>
            <a:r>
              <a:rPr lang="de-AT" sz="2000" dirty="0"/>
              <a:t>das </a:t>
            </a:r>
            <a:r>
              <a:rPr lang="de-AT" sz="2000" b="1" dirty="0"/>
              <a:t>Portfolio</a:t>
            </a:r>
            <a:r>
              <a:rPr lang="de-AT" sz="2000" dirty="0"/>
              <a:t> ist erweiterbar!</a:t>
            </a:r>
          </a:p>
        </p:txBody>
      </p:sp>
    </p:spTree>
    <p:extLst>
      <p:ext uri="{BB962C8B-B14F-4D97-AF65-F5344CB8AC3E}">
        <p14:creationId xmlns:p14="http://schemas.microsoft.com/office/powerpoint/2010/main" val="2852808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32656"/>
            <a:ext cx="2724150" cy="106680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860032" y="33265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solidFill>
                  <a:prstClr val="black"/>
                </a:solidFill>
              </a:rPr>
              <a:t>Zentralredaktion Sacherschließung (ZRSE)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94738" y="1628800"/>
            <a:ext cx="86056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endParaRPr lang="de-AT" sz="20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F016725-46A9-4D1E-81C4-2CC79373C1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898" y="355278"/>
            <a:ext cx="2643188" cy="1021556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7F23B4C5-059B-4408-B84E-BF6840ACCD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898" y="1654620"/>
            <a:ext cx="5067300" cy="503872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64707FFD-9F9A-4CD6-AC06-1E2D367BCEB9}"/>
              </a:ext>
            </a:extLst>
          </p:cNvPr>
          <p:cNvSpPr txBox="1"/>
          <p:nvPr/>
        </p:nvSpPr>
        <p:spPr>
          <a:xfrm>
            <a:off x="5263198" y="1631998"/>
            <a:ext cx="384530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… Begriffe / Namen nach Entitäten suchbar – oder einfach über alle Kategorien – „</a:t>
            </a:r>
            <a:r>
              <a:rPr lang="de-DE" sz="2000" b="1" dirty="0"/>
              <a:t>Präfixsuche</a:t>
            </a:r>
            <a:r>
              <a:rPr lang="de-DE" sz="2000" dirty="0"/>
              <a:t>“ (voreingestellt) sucht nur nach Normdaten (</a:t>
            </a:r>
            <a:r>
              <a:rPr lang="de-DE" sz="2000" b="1" dirty="0"/>
              <a:t>Deskriptoren</a:t>
            </a:r>
            <a:r>
              <a:rPr lang="de-DE" sz="2000" dirty="0"/>
              <a:t>), bei nochmaligem Drücken der </a:t>
            </a:r>
            <a:r>
              <a:rPr lang="de-DE" sz="2000" b="1" dirty="0"/>
              <a:t>Enter</a:t>
            </a:r>
            <a:r>
              <a:rPr lang="de-DE" sz="2000" dirty="0"/>
              <a:t>-taste wird die sog. „</a:t>
            </a:r>
            <a:r>
              <a:rPr lang="de-DE" sz="2000" b="1" dirty="0"/>
              <a:t>Vollsuche</a:t>
            </a:r>
            <a:r>
              <a:rPr lang="de-DE" sz="2000" dirty="0"/>
              <a:t>“ aktiviert, die auch nach </a:t>
            </a:r>
            <a:r>
              <a:rPr lang="de-DE" sz="2000" b="1" dirty="0"/>
              <a:t>Verweis-formen</a:t>
            </a:r>
            <a:r>
              <a:rPr lang="de-DE" sz="2000" dirty="0"/>
              <a:t> sucht… </a:t>
            </a:r>
            <a:r>
              <a:rPr lang="de-DE" sz="2000" dirty="0">
                <a:sym typeface="Wingdings" panose="05000000000000000000" pitchFamily="2" charset="2"/>
              </a:rPr>
              <a:t></a:t>
            </a:r>
          </a:p>
          <a:p>
            <a:endParaRPr lang="de-DE" sz="2000" dirty="0">
              <a:sym typeface="Wingdings" panose="05000000000000000000" pitchFamily="2" charset="2"/>
            </a:endParaRPr>
          </a:p>
          <a:p>
            <a:endParaRPr lang="de-DE" sz="2000" dirty="0">
              <a:sym typeface="Wingdings" panose="05000000000000000000" pitchFamily="2" charset="2"/>
            </a:endParaRPr>
          </a:p>
          <a:p>
            <a:endParaRPr lang="de-DE" sz="2000" dirty="0">
              <a:sym typeface="Wingdings" panose="05000000000000000000" pitchFamily="2" charset="2"/>
            </a:endParaRPr>
          </a:p>
          <a:p>
            <a:r>
              <a:rPr lang="de-DE" sz="2000" dirty="0">
                <a:sym typeface="Wingdings" panose="05000000000000000000" pitchFamily="2" charset="2"/>
              </a:rPr>
              <a:t>…auch Normdaten der Formal-erfassung (f) sind suchbar – bei Verwendung müssen die Daten jedoch „hochgearbeitet“ werden (Teilbestandkennzeichen s)</a:t>
            </a: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106818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32656"/>
            <a:ext cx="2724150" cy="106680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860032" y="33265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solidFill>
                  <a:prstClr val="black"/>
                </a:solidFill>
              </a:rPr>
              <a:t>Zentralredaktion Sacherschließung (ZRSE)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95898" y="1399456"/>
            <a:ext cx="89481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z. B. Weinbau…			</a:t>
            </a:r>
            <a:r>
              <a:rPr lang="de-DE" sz="2800" b="1" i="1" dirty="0">
                <a:solidFill>
                  <a:srgbClr val="00B050"/>
                </a:solidFill>
              </a:rPr>
              <a:t>     2 Anzeige der Normdaten</a:t>
            </a:r>
            <a:r>
              <a:rPr lang="de-DE" sz="2400" dirty="0"/>
              <a:t>	</a:t>
            </a:r>
          </a:p>
          <a:p>
            <a:endParaRPr lang="de-DE" sz="2400" dirty="0"/>
          </a:p>
          <a:p>
            <a:endParaRPr lang="de-AT" sz="20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F016725-46A9-4D1E-81C4-2CC79373C1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898" y="355278"/>
            <a:ext cx="2643188" cy="102155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389120D-C8AB-447D-B412-17141E9768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916832"/>
            <a:ext cx="5038725" cy="46863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E97F46E-ED4E-44B3-BDAC-4C3F1BCCAA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1271" y="1926505"/>
            <a:ext cx="3705225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272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32656"/>
            <a:ext cx="2724150" cy="106680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860032" y="33265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solidFill>
                  <a:prstClr val="black"/>
                </a:solidFill>
              </a:rPr>
              <a:t>Zentralredaktion Sacherschließung (ZRSE)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07504" y="1318018"/>
            <a:ext cx="860562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…dasselbe geht auch für BK, RVK,… - sowohl durch Blättern in der Hierarchie als auch durch gezielte verbale oder Nummernsuche…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endParaRPr lang="de-AT" sz="20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F016725-46A9-4D1E-81C4-2CC79373C1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898" y="355278"/>
            <a:ext cx="2643188" cy="1021556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1926BF96-22CB-4482-8AA6-6862CB1F7E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185" y="2072070"/>
            <a:ext cx="4991100" cy="264795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7D80EC2-E55A-4DEB-9715-EE7EBC4579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803" y="4711975"/>
            <a:ext cx="5019675" cy="214312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8F3606D-99E7-48D3-B8C4-DC328AFB08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7924" y="4966033"/>
            <a:ext cx="3815018" cy="163500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222CF59-ED53-4E1F-8E60-EFAA842E6E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01285" y="2576895"/>
            <a:ext cx="3872755" cy="150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654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273" y="332656"/>
            <a:ext cx="2724150" cy="106680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860032" y="33265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solidFill>
                  <a:prstClr val="black"/>
                </a:solidFill>
              </a:rPr>
              <a:t>Zentralredaktion Sacherschließung (ZRSE) </a:t>
            </a:r>
          </a:p>
        </p:txBody>
      </p:sp>
      <p:sp>
        <p:nvSpPr>
          <p:cNvPr id="3" name="Textfeld 2"/>
          <p:cNvSpPr txBox="1"/>
          <p:nvPr/>
        </p:nvSpPr>
        <p:spPr>
          <a:xfrm flipH="1">
            <a:off x="349817" y="1412776"/>
            <a:ext cx="457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400" dirty="0"/>
          </a:p>
          <a:p>
            <a:endParaRPr lang="de-AT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1142984"/>
            <a:ext cx="3357554" cy="4652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feld 9"/>
          <p:cNvSpPr txBox="1"/>
          <p:nvPr/>
        </p:nvSpPr>
        <p:spPr>
          <a:xfrm>
            <a:off x="1357290" y="1571612"/>
            <a:ext cx="4071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/>
              <a:t>      Suche in den Normdaten –</a:t>
            </a:r>
          </a:p>
          <a:p>
            <a:r>
              <a:rPr lang="de-AT" dirty="0"/>
              <a:t>        nach unterschiedlichen Entitäten... </a:t>
            </a:r>
          </a:p>
          <a:p>
            <a:r>
              <a:rPr lang="de-AT" dirty="0"/>
              <a:t>	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3357562"/>
            <a:ext cx="261492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feld 12"/>
          <p:cNvSpPr txBox="1"/>
          <p:nvPr/>
        </p:nvSpPr>
        <p:spPr>
          <a:xfrm>
            <a:off x="214282" y="2571744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Bei Zeit-SW und Formangabe -&gt;  Ergänzen von Jahreszahl, Ort,…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0" y="3357562"/>
            <a:ext cx="2744270" cy="243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C73E41D-6B7E-4A89-A321-22D3C2E902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898" y="355278"/>
            <a:ext cx="2643188" cy="102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184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239" y="298485"/>
            <a:ext cx="2724150" cy="106680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860032" y="33265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solidFill>
                  <a:prstClr val="black"/>
                </a:solidFill>
              </a:rPr>
              <a:t>Zentralredaktion Sacherschließung (ZRSE)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95536" y="1412776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Grundlegende Symbole / Funktionsbuttons </a:t>
            </a:r>
          </a:p>
          <a:p>
            <a:endParaRPr lang="de-DE" sz="24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2365846"/>
            <a:ext cx="200025" cy="21907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976" y="2851852"/>
            <a:ext cx="257175" cy="2286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34" y="5000636"/>
            <a:ext cx="190500" cy="20002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034" y="3500438"/>
            <a:ext cx="228600" cy="20955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3504" y="3429000"/>
            <a:ext cx="3467100" cy="781050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971600" y="2365846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Elemente bei den Vorschlägen zur Übernahme in die Erschließung</a:t>
            </a:r>
            <a:endParaRPr lang="de-AT" dirty="0"/>
          </a:p>
        </p:txBody>
      </p:sp>
      <p:sp>
        <p:nvSpPr>
          <p:cNvPr id="16" name="Textfeld 15"/>
          <p:cNvSpPr txBox="1"/>
          <p:nvPr/>
        </p:nvSpPr>
        <p:spPr>
          <a:xfrm>
            <a:off x="1043608" y="2735178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Möglichkeit, etwas Übernommenes wieder zu eliminieren (nur im DA-3 noch </a:t>
            </a:r>
            <a:r>
              <a:rPr lang="de-DE" b="1" dirty="0"/>
              <a:t>vor dem Export in ALMA</a:t>
            </a:r>
            <a:r>
              <a:rPr lang="de-AT" dirty="0"/>
              <a:t>)</a:t>
            </a:r>
          </a:p>
        </p:txBody>
      </p:sp>
      <p:sp>
        <p:nvSpPr>
          <p:cNvPr id="23" name="Textfeld 22"/>
          <p:cNvSpPr txBox="1"/>
          <p:nvPr/>
        </p:nvSpPr>
        <p:spPr>
          <a:xfrm rot="10800000" flipV="1">
            <a:off x="857224" y="4980790"/>
            <a:ext cx="7243168" cy="377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Übernahme eines Elementes ins </a:t>
            </a:r>
            <a:r>
              <a:rPr lang="de-DE" dirty="0" err="1"/>
              <a:t>Scratchpad</a:t>
            </a:r>
            <a:r>
              <a:rPr lang="de-DE" dirty="0"/>
              <a:t> (</a:t>
            </a:r>
            <a:r>
              <a:rPr lang="de-DE" dirty="0" err="1"/>
              <a:t>Scratchpadsymbol</a:t>
            </a:r>
            <a:r>
              <a:rPr lang="de-DE" dirty="0"/>
              <a:t>)</a:t>
            </a:r>
            <a:endParaRPr lang="de-AT" dirty="0"/>
          </a:p>
        </p:txBody>
      </p:sp>
      <p:sp>
        <p:nvSpPr>
          <p:cNvPr id="24" name="Textfeld 23"/>
          <p:cNvSpPr txBox="1"/>
          <p:nvPr/>
        </p:nvSpPr>
        <p:spPr>
          <a:xfrm>
            <a:off x="1000100" y="3500438"/>
            <a:ext cx="4652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Information der Herkunftsquelle</a:t>
            </a:r>
            <a:endParaRPr lang="de-AT" dirty="0"/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034" y="4286256"/>
            <a:ext cx="219075" cy="228600"/>
          </a:xfrm>
          <a:prstGeom prst="rect">
            <a:avLst/>
          </a:prstGeom>
        </p:spPr>
      </p:pic>
      <p:sp>
        <p:nvSpPr>
          <p:cNvPr id="22" name="Textfeld 21"/>
          <p:cNvSpPr txBox="1"/>
          <p:nvPr/>
        </p:nvSpPr>
        <p:spPr>
          <a:xfrm>
            <a:off x="4500562" y="342900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z. B.</a:t>
            </a:r>
          </a:p>
        </p:txBody>
      </p:sp>
      <p:sp>
        <p:nvSpPr>
          <p:cNvPr id="26" name="Rechteck 25"/>
          <p:cNvSpPr/>
          <p:nvPr/>
        </p:nvSpPr>
        <p:spPr>
          <a:xfrm>
            <a:off x="1000100" y="4214818"/>
            <a:ext cx="6429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dirty="0">
                <a:solidFill>
                  <a:prstClr val="black"/>
                </a:solidFill>
              </a:rPr>
              <a:t>Reihenfolge innerhalb einer </a:t>
            </a:r>
            <a:r>
              <a:rPr lang="de-DE" i="1" dirty="0">
                <a:solidFill>
                  <a:prstClr val="black"/>
                </a:solidFill>
              </a:rPr>
              <a:t>SW-Folge ändern – Anklicken des Symbols – mit </a:t>
            </a:r>
            <a:r>
              <a:rPr lang="de-DE" dirty="0">
                <a:solidFill>
                  <a:prstClr val="black"/>
                </a:solidFill>
              </a:rPr>
              <a:t>gehaltener linker Maustaste SW verschieben</a:t>
            </a:r>
            <a:endParaRPr lang="de-AT" dirty="0">
              <a:solidFill>
                <a:prstClr val="black"/>
              </a:solidFill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BEA6DD52-5B75-4994-B1F5-CC41AC1E31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5898" y="355278"/>
            <a:ext cx="2643188" cy="102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038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32656"/>
            <a:ext cx="2724150" cy="106680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860032" y="33265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solidFill>
                  <a:prstClr val="black"/>
                </a:solidFill>
              </a:rPr>
              <a:t>Zentralredaktion Sacherschließung (ZRSE)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94738" y="1628800"/>
            <a:ext cx="860562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dirty="0"/>
              <a:t> </a:t>
            </a:r>
            <a:r>
              <a:rPr lang="de-AT" sz="4000" dirty="0"/>
              <a:t>Was ist der Digitale Assistent?</a:t>
            </a:r>
          </a:p>
          <a:p>
            <a:r>
              <a:rPr lang="de-AT" sz="2400" dirty="0"/>
              <a:t>	</a:t>
            </a:r>
          </a:p>
          <a:p>
            <a:endParaRPr lang="de-AT" sz="2400" dirty="0"/>
          </a:p>
          <a:p>
            <a:r>
              <a:rPr lang="de-AT" sz="2400" dirty="0"/>
              <a:t>	-&gt;  </a:t>
            </a:r>
            <a:r>
              <a:rPr lang="de-AT" sz="2400" b="1" dirty="0"/>
              <a:t>Programmpaket</a:t>
            </a:r>
            <a:r>
              <a:rPr lang="de-AT" sz="2400" dirty="0"/>
              <a:t> („</a:t>
            </a:r>
            <a:r>
              <a:rPr lang="de-AT" sz="2400" dirty="0" err="1"/>
              <a:t>One</a:t>
            </a:r>
            <a:r>
              <a:rPr lang="de-AT" sz="2400" dirty="0"/>
              <a:t>-</a:t>
            </a:r>
            <a:r>
              <a:rPr lang="de-AT" sz="2400" dirty="0" err="1"/>
              <a:t>Stop</a:t>
            </a:r>
            <a:r>
              <a:rPr lang="de-AT" sz="2400" dirty="0"/>
              <a:t>-Solution“)</a:t>
            </a:r>
          </a:p>
          <a:p>
            <a:r>
              <a:rPr lang="de-AT" sz="2400" b="1" dirty="0">
                <a:solidFill>
                  <a:srgbClr val="FF0000"/>
                </a:solidFill>
              </a:rPr>
              <a:t>    	systematische Übernahme von Fremddaten</a:t>
            </a:r>
          </a:p>
          <a:p>
            <a:endParaRPr lang="de-DE" sz="2400" b="1" dirty="0">
              <a:solidFill>
                <a:srgbClr val="FF0000"/>
              </a:solidFill>
            </a:endParaRPr>
          </a:p>
          <a:p>
            <a:r>
              <a:rPr lang="de-AT" sz="2400" dirty="0"/>
              <a:t>	-&gt;  </a:t>
            </a:r>
            <a:r>
              <a:rPr lang="de-AT" sz="2400" b="1" dirty="0"/>
              <a:t>smartes, agiles, effektives Tool</a:t>
            </a:r>
            <a:endParaRPr lang="de-AT" sz="2400" dirty="0"/>
          </a:p>
          <a:p>
            <a:r>
              <a:rPr lang="de-AT" sz="2400" b="1" dirty="0">
                <a:solidFill>
                  <a:srgbClr val="FF0000"/>
                </a:solidFill>
              </a:rPr>
              <a:t>	komfortables Handling von Normdaten </a:t>
            </a:r>
          </a:p>
          <a:p>
            <a:r>
              <a:rPr lang="de-AT" sz="2400" b="1" dirty="0">
                <a:solidFill>
                  <a:srgbClr val="FF0000"/>
                </a:solidFill>
              </a:rPr>
              <a:t>	(extrem performant, intuitive Bedienung)</a:t>
            </a:r>
          </a:p>
          <a:p>
            <a:endParaRPr lang="de-AT" sz="2400" dirty="0"/>
          </a:p>
          <a:p>
            <a:r>
              <a:rPr lang="de-AT" sz="2400" dirty="0"/>
              <a:t>	-&gt;  </a:t>
            </a:r>
            <a:r>
              <a:rPr lang="de-AT" sz="2400" b="1" dirty="0"/>
              <a:t>halbautomatisches Verfahren</a:t>
            </a:r>
            <a:r>
              <a:rPr lang="de-AT" sz="2400" dirty="0"/>
              <a:t> </a:t>
            </a:r>
          </a:p>
          <a:p>
            <a:r>
              <a:rPr lang="de-AT" sz="2400" b="1" dirty="0">
                <a:solidFill>
                  <a:srgbClr val="FF0000"/>
                </a:solidFill>
              </a:rPr>
              <a:t>	maschinelles </a:t>
            </a:r>
            <a:r>
              <a:rPr lang="de-AT" sz="2400" b="1" dirty="0" err="1">
                <a:solidFill>
                  <a:srgbClr val="FF0000"/>
                </a:solidFill>
              </a:rPr>
              <a:t>Harvesten</a:t>
            </a:r>
            <a:r>
              <a:rPr lang="de-AT" sz="2400" b="1" dirty="0">
                <a:solidFill>
                  <a:srgbClr val="FF0000"/>
                </a:solidFill>
              </a:rPr>
              <a:t> und individuelle Qualitätskontrolle</a:t>
            </a:r>
            <a:r>
              <a:rPr lang="de-AT" sz="2400" dirty="0"/>
              <a:t> </a:t>
            </a:r>
            <a:endParaRPr lang="de-DE" sz="2400" dirty="0"/>
          </a:p>
          <a:p>
            <a:r>
              <a:rPr lang="de-DE" sz="2400" dirty="0"/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endParaRPr lang="de-AT" sz="20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F016725-46A9-4D1E-81C4-2CC79373C1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898" y="355278"/>
            <a:ext cx="2643188" cy="102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083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87118"/>
            <a:ext cx="2724150" cy="106680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860032" y="33265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solidFill>
                  <a:prstClr val="black"/>
                </a:solidFill>
              </a:rPr>
              <a:t>Zentralredaktion Sacherschließung (ZRSE)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3582" y="128469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/>
              <a:t>	Wenn Vorschläge vorhanden         </a:t>
            </a:r>
            <a:r>
              <a:rPr lang="de-DE" sz="2400" dirty="0"/>
              <a:t>Möglichkeit zur Übernahme mit dem      Fertig!  </a:t>
            </a:r>
            <a:endParaRPr lang="de-AT" sz="24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E062836-2F09-469A-A940-77B89F4029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667" y="2492896"/>
            <a:ext cx="8562975" cy="3400425"/>
          </a:xfrm>
          <a:prstGeom prst="rect">
            <a:avLst/>
          </a:prstGeom>
        </p:spPr>
      </p:pic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E4878811-91C3-4642-AFC1-29C899D891FA}"/>
              </a:ext>
            </a:extLst>
          </p:cNvPr>
          <p:cNvSpPr/>
          <p:nvPr/>
        </p:nvSpPr>
        <p:spPr>
          <a:xfrm>
            <a:off x="4698504" y="1435288"/>
            <a:ext cx="323056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7AE1ECD5-8F07-4FE3-B3D7-849D8ABF24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624" y="1688593"/>
            <a:ext cx="257175" cy="276225"/>
          </a:xfrm>
          <a:prstGeom prst="rect">
            <a:avLst/>
          </a:prstGeom>
        </p:spPr>
      </p:pic>
      <p:pic>
        <p:nvPicPr>
          <p:cNvPr id="14" name="Picture 4" descr="2.000+ kostenlose Smiley und Emoticon-Bilder - Pixabay">
            <a:extLst>
              <a:ext uri="{FF2B5EF4-FFF2-40B4-BE49-F238E27FC236}">
                <a16:creationId xmlns:a16="http://schemas.microsoft.com/office/drawing/2014/main" id="{736A3848-4BD7-4969-8BF3-69C6DEF7B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630" y="1700190"/>
            <a:ext cx="879139" cy="65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E02EB9DF-68AE-4448-9EDC-AFAA52438DC9}"/>
              </a:ext>
            </a:extLst>
          </p:cNvPr>
          <p:cNvSpPr txBox="1"/>
          <p:nvPr/>
        </p:nvSpPr>
        <p:spPr>
          <a:xfrm>
            <a:off x="317667" y="5949280"/>
            <a:ext cx="8574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i="1" dirty="0">
                <a:solidFill>
                  <a:srgbClr val="00B050"/>
                </a:solidFill>
              </a:rPr>
              <a:t>3 Ansicht der Vorschläge</a:t>
            </a:r>
            <a:r>
              <a:rPr lang="de-DE" b="1" i="1" dirty="0">
                <a:solidFill>
                  <a:srgbClr val="00B050"/>
                </a:solidFill>
              </a:rPr>
              <a:t>                      </a:t>
            </a:r>
            <a:r>
              <a:rPr lang="de-DE" sz="2400" b="1" i="1" dirty="0">
                <a:solidFill>
                  <a:srgbClr val="00B050"/>
                </a:solidFill>
              </a:rPr>
              <a:t>4 Ansicht des zu bearbeitenden 					           Datensatzes - Erschließung</a:t>
            </a:r>
            <a:endParaRPr lang="de-AT" sz="2400" b="1" i="1" dirty="0">
              <a:solidFill>
                <a:srgbClr val="00B050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88604BD-7585-4C43-B355-F682CA0DD8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898" y="355278"/>
            <a:ext cx="2643188" cy="102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933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07245"/>
            <a:ext cx="2724150" cy="106680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860032" y="33265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solidFill>
                  <a:prstClr val="black"/>
                </a:solidFill>
              </a:rPr>
              <a:t>Zentralredaktion Sacherschließung (ZRSE)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2810" y="1453657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/>
              <a:t>Bei Übernahme einer Schlagwortfolge, Notation… aus den Vorschlägen oder aus der Toolbar (Normdaten) mit dem </a:t>
            </a:r>
            <a:r>
              <a:rPr lang="de-AT" sz="2400" b="1" dirty="0"/>
              <a:t>       </a:t>
            </a:r>
            <a:r>
              <a:rPr lang="de-AT" sz="2400" dirty="0"/>
              <a:t>erscheint der Button</a:t>
            </a:r>
          </a:p>
          <a:p>
            <a:r>
              <a:rPr lang="de-AT" sz="2400" dirty="0"/>
              <a:t>          „</a:t>
            </a:r>
            <a:r>
              <a:rPr lang="de-AT" sz="2400" b="1" dirty="0">
                <a:solidFill>
                  <a:srgbClr val="FF0000"/>
                </a:solidFill>
              </a:rPr>
              <a:t>Exportieren</a:t>
            </a:r>
            <a:r>
              <a:rPr lang="de-AT" sz="2400" dirty="0"/>
              <a:t>“ in </a:t>
            </a:r>
            <a:r>
              <a:rPr lang="de-AT" sz="2400" b="1" dirty="0">
                <a:solidFill>
                  <a:srgbClr val="FF0000"/>
                </a:solidFill>
              </a:rPr>
              <a:t>ROT</a:t>
            </a:r>
            <a:r>
              <a:rPr lang="de-AT" sz="2400" dirty="0"/>
              <a:t> …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09D88A8-3D37-4BAC-A974-1B8B66C73A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10" y="2736387"/>
            <a:ext cx="9144000" cy="3502479"/>
          </a:xfrm>
          <a:prstGeom prst="rect">
            <a:avLst/>
          </a:prstGeom>
        </p:spPr>
      </p:pic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82BB4619-2A4E-465E-86F6-242987ED61EA}"/>
              </a:ext>
            </a:extLst>
          </p:cNvPr>
          <p:cNvSpPr/>
          <p:nvPr/>
        </p:nvSpPr>
        <p:spPr>
          <a:xfrm>
            <a:off x="323528" y="2348880"/>
            <a:ext cx="288032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7AA0375-A76D-4D77-8F1E-F98AFBE661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104" y="1842934"/>
            <a:ext cx="360040" cy="39433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1A00122-01D7-473D-8DD8-EA6ED000B1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898" y="355278"/>
            <a:ext cx="2643188" cy="102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1166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946" y="294397"/>
            <a:ext cx="2724150" cy="106680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860032" y="33265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solidFill>
                  <a:prstClr val="black"/>
                </a:solidFill>
              </a:rPr>
              <a:t>Zentralredaktion Sacherschließung (ZRSE)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95536" y="1412776"/>
            <a:ext cx="849694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Konkreter Arbeitsvorgang (Beispiel GND-Folge)</a:t>
            </a:r>
          </a:p>
          <a:p>
            <a:endParaRPr lang="de-DE" sz="2000" dirty="0"/>
          </a:p>
          <a:p>
            <a:r>
              <a:rPr lang="de-DE" sz="2000" dirty="0"/>
              <a:t>Entweder neue Folge anlegen…               </a:t>
            </a:r>
          </a:p>
          <a:p>
            <a:endParaRPr lang="de-DE" sz="2000" dirty="0"/>
          </a:p>
          <a:p>
            <a:r>
              <a:rPr lang="de-DE" sz="2000" dirty="0"/>
              <a:t>                                                                 …oder: Folge übernehmen…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679" y="2488619"/>
            <a:ext cx="3533775" cy="6858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4297" y="4932086"/>
            <a:ext cx="3686175" cy="99060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323528" y="5429264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endParaRPr lang="de-DE" dirty="0"/>
          </a:p>
          <a:p>
            <a:r>
              <a:rPr lang="de-DE" dirty="0"/>
              <a:t>Export abgeschlossen oder Export wird später durchgeführt …</a:t>
            </a:r>
            <a:endParaRPr lang="de-AT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9B7670E-2DFC-4A79-83F8-585F413869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9897" y="3315721"/>
            <a:ext cx="3924300" cy="1076325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30C5EDB1-8683-47EF-A7C5-D13218D0D4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679" y="3311301"/>
            <a:ext cx="2998267" cy="1516445"/>
          </a:xfrm>
          <a:prstGeom prst="rect">
            <a:avLst/>
          </a:prstGeom>
        </p:spPr>
      </p:pic>
      <p:sp>
        <p:nvSpPr>
          <p:cNvPr id="16" name="Pfeil: nach rechts 15">
            <a:extLst>
              <a:ext uri="{FF2B5EF4-FFF2-40B4-BE49-F238E27FC236}">
                <a16:creationId xmlns:a16="http://schemas.microsoft.com/office/drawing/2014/main" id="{FDDE4BC0-4A85-480E-8CC4-91D3F8C6765B}"/>
              </a:ext>
            </a:extLst>
          </p:cNvPr>
          <p:cNvSpPr/>
          <p:nvPr/>
        </p:nvSpPr>
        <p:spPr>
          <a:xfrm>
            <a:off x="4482480" y="5335481"/>
            <a:ext cx="323056" cy="845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3F0A5738-39B3-4B38-A15B-D6D4B964AB88}"/>
              </a:ext>
            </a:extLst>
          </p:cNvPr>
          <p:cNvSpPr txBox="1"/>
          <p:nvPr/>
        </p:nvSpPr>
        <p:spPr>
          <a:xfrm>
            <a:off x="395536" y="493208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speichern…</a:t>
            </a:r>
            <a:endParaRPr lang="de-AT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7320092-259E-4BF9-84B5-25C6DA0F11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898" y="355278"/>
            <a:ext cx="2643188" cy="102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644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32656"/>
            <a:ext cx="2724150" cy="106680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860032" y="33265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solidFill>
                  <a:prstClr val="black"/>
                </a:solidFill>
              </a:rPr>
              <a:t>Zentralredaktion Sacherschließung (ZRSE) 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78563" y="1360994"/>
            <a:ext cx="87868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/>
              <a:t>…wenn die Folge noch nicht fertig:</a:t>
            </a:r>
          </a:p>
          <a:p>
            <a:endParaRPr lang="de-AT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584" y="1824738"/>
            <a:ext cx="7372173" cy="470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D36BA9E-A87E-46E0-B66A-2B8909C6C7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898" y="355278"/>
            <a:ext cx="2643188" cy="102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0653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25001"/>
            <a:ext cx="2724150" cy="106680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860032" y="33265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solidFill>
                  <a:prstClr val="black"/>
                </a:solidFill>
              </a:rPr>
              <a:t>Zentralredaktion Sacherschließung (ZRSE)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618048"/>
            <a:ext cx="7848600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7510EF5-8A60-4779-8670-6366DA9C66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898" y="355278"/>
            <a:ext cx="2643188" cy="102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8841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01192"/>
            <a:ext cx="2724150" cy="106680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860032" y="33265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solidFill>
                  <a:prstClr val="black"/>
                </a:solidFill>
              </a:rPr>
              <a:t>Zentralredaktion Sacherschließung (ZRSE)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83568" y="133009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/>
              <a:t>	</a:t>
            </a:r>
            <a:r>
              <a:rPr lang="de-AT" sz="2400" b="1" i="1" dirty="0">
                <a:solidFill>
                  <a:srgbClr val="00B050"/>
                </a:solidFill>
              </a:rPr>
              <a:t>5 </a:t>
            </a:r>
            <a:r>
              <a:rPr lang="de-AT" sz="2400" b="1" i="1" dirty="0" err="1">
                <a:solidFill>
                  <a:srgbClr val="00B050"/>
                </a:solidFill>
              </a:rPr>
              <a:t>Scratchpad</a:t>
            </a:r>
            <a:r>
              <a:rPr lang="de-AT" sz="2400" b="1" i="1" dirty="0">
                <a:solidFill>
                  <a:srgbClr val="00B050"/>
                </a:solidFill>
              </a:rPr>
              <a:t> </a:t>
            </a:r>
            <a:r>
              <a:rPr lang="de-AT" sz="2400" dirty="0"/>
              <a:t>und </a:t>
            </a:r>
            <a:r>
              <a:rPr lang="de-AT" sz="2400" b="1" i="1" dirty="0">
                <a:solidFill>
                  <a:srgbClr val="00B050"/>
                </a:solidFill>
              </a:rPr>
              <a:t>6 Kurzanzeige des Datensatzes</a:t>
            </a:r>
            <a:endParaRPr lang="de-AT" sz="240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36F71D4-4F39-4CEB-B10F-E82F28BF57B0}"/>
              </a:ext>
            </a:extLst>
          </p:cNvPr>
          <p:cNvSpPr txBox="1"/>
          <p:nvPr/>
        </p:nvSpPr>
        <p:spPr>
          <a:xfrm>
            <a:off x="4296730" y="1781095"/>
            <a:ext cx="4402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Mit einem einzigen     z. B. „Belletristik“ über-nehme ich 4 Elemente in den Datensatz… (GND Form, BK und Gattungsbegriff)     </a:t>
            </a:r>
            <a:endParaRPr lang="de-AT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95DFDBA3-8ED7-4751-9EAA-D03E6A485F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176" y="1722640"/>
            <a:ext cx="257175" cy="276225"/>
          </a:xfrm>
          <a:prstGeom prst="rect">
            <a:avLst/>
          </a:prstGeom>
        </p:spPr>
      </p:pic>
      <p:pic>
        <p:nvPicPr>
          <p:cNvPr id="14" name="Picture 4" descr="2.000+ kostenlose Smiley und Emoticon-Bilder - Pixabay">
            <a:extLst>
              <a:ext uri="{FF2B5EF4-FFF2-40B4-BE49-F238E27FC236}">
                <a16:creationId xmlns:a16="http://schemas.microsoft.com/office/drawing/2014/main" id="{0EBFECE9-2400-45F5-81C0-E709189DC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998865"/>
            <a:ext cx="879139" cy="65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62FBEF5D-C8D1-465F-BC8E-C9648555BA86}"/>
              </a:ext>
            </a:extLst>
          </p:cNvPr>
          <p:cNvSpPr txBox="1"/>
          <p:nvPr/>
        </p:nvSpPr>
        <p:spPr>
          <a:xfrm>
            <a:off x="4103812" y="2715027"/>
            <a:ext cx="4788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dirty="0">
                <a:solidFill>
                  <a:srgbClr val="00B050"/>
                </a:solidFill>
              </a:rPr>
              <a:t>Kurzanzeige</a:t>
            </a:r>
            <a:endParaRPr lang="de-AT" b="1" i="1" dirty="0">
              <a:solidFill>
                <a:srgbClr val="00B050"/>
              </a:solidFill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77BEAD5F-C9CD-40F0-824C-51E1A115D9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8847" y="2802263"/>
            <a:ext cx="2834818" cy="3787378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63D83C8F-3A30-44D5-9BB1-F362EA1C57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105" y="2249266"/>
            <a:ext cx="3752850" cy="4391025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24877EE2-BC2E-40D9-B049-E3C956A45358}"/>
              </a:ext>
            </a:extLst>
          </p:cNvPr>
          <p:cNvSpPr txBox="1"/>
          <p:nvPr/>
        </p:nvSpPr>
        <p:spPr>
          <a:xfrm>
            <a:off x="301105" y="1797058"/>
            <a:ext cx="3752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dirty="0" err="1">
                <a:solidFill>
                  <a:srgbClr val="00B050"/>
                </a:solidFill>
              </a:rPr>
              <a:t>Scratchpad</a:t>
            </a:r>
            <a:r>
              <a:rPr lang="de-DE" dirty="0"/>
              <a:t> für viele gleichartige Titel</a:t>
            </a:r>
            <a:endParaRPr lang="de-AT" b="1" i="1" dirty="0">
              <a:solidFill>
                <a:srgbClr val="00B050"/>
              </a:solidFill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2D71ACBF-C796-4CBA-AB42-C68A800737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898" y="355278"/>
            <a:ext cx="2643188" cy="102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4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49327"/>
            <a:ext cx="2724150" cy="106680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860032" y="33265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solidFill>
                  <a:prstClr val="black"/>
                </a:solidFill>
              </a:rPr>
              <a:t>Zentralredaktion Sacherschließung (ZRSE)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13323" y="1384901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Hinweissätze </a:t>
            </a:r>
          </a:p>
          <a:p>
            <a:endParaRPr lang="de-DE" sz="24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662" y="2429793"/>
            <a:ext cx="3800475" cy="305752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429793"/>
            <a:ext cx="3724275" cy="12192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499992" y="1628800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z. B. Literaturgeschichte </a:t>
            </a: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 wird gleich richtig übernommen:</a:t>
            </a:r>
            <a:endParaRPr lang="de-AT" dirty="0"/>
          </a:p>
        </p:txBody>
      </p:sp>
      <p:sp>
        <p:nvSpPr>
          <p:cNvPr id="10" name="Textfeld 9"/>
          <p:cNvSpPr txBox="1"/>
          <p:nvPr/>
        </p:nvSpPr>
        <p:spPr>
          <a:xfrm>
            <a:off x="4572000" y="407707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	Komfort pur </a:t>
            </a:r>
            <a:r>
              <a:rPr lang="de-DE" dirty="0">
                <a:sym typeface="Wingdings" panose="05000000000000000000" pitchFamily="2" charset="2"/>
              </a:rPr>
              <a:t>!</a:t>
            </a:r>
            <a:endParaRPr lang="de-AT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7395623-E86E-45EF-8760-DDD9BE88B8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898" y="355278"/>
            <a:ext cx="2643188" cy="102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3876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32656"/>
            <a:ext cx="2724150" cy="106680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860032" y="33265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solidFill>
                  <a:prstClr val="black"/>
                </a:solidFill>
              </a:rPr>
              <a:t>Zentralredaktion Sacherschließung (ZRSE)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08905" y="1403119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Einstellungen (</a:t>
            </a:r>
            <a:r>
              <a:rPr lang="de-DE" sz="2400" b="1" i="1" dirty="0">
                <a:solidFill>
                  <a:srgbClr val="00B050"/>
                </a:solidFill>
              </a:rPr>
              <a:t>Vorschläge</a:t>
            </a:r>
            <a:r>
              <a:rPr lang="de-DE" sz="2400" dirty="0"/>
              <a:t>) </a:t>
            </a:r>
          </a:p>
          <a:p>
            <a:endParaRPr lang="de-DE" sz="24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905" y="1993359"/>
            <a:ext cx="3486150" cy="449335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5702" y="1932354"/>
            <a:ext cx="3629025" cy="346710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4025702" y="5517221"/>
            <a:ext cx="4866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Reihenfolge + Auswahl frei wählbar (Halten der linken Maustaste – verschieben) </a:t>
            </a: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 </a:t>
            </a:r>
            <a:r>
              <a:rPr lang="de-DE" dirty="0">
                <a:solidFill>
                  <a:srgbClr val="FF0000"/>
                </a:solidFill>
              </a:rPr>
              <a:t>Einstellungen übernehmen anklicken nicht vergessen!</a:t>
            </a:r>
            <a:endParaRPr lang="de-AT" dirty="0">
              <a:solidFill>
                <a:srgbClr val="FF0000"/>
              </a:solidFill>
            </a:endParaRPr>
          </a:p>
          <a:p>
            <a:endParaRPr lang="de-AT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860ACA0-46DB-486A-8F55-8AFDE6C4AC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898" y="355278"/>
            <a:ext cx="2643188" cy="102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9111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32656"/>
            <a:ext cx="2724150" cy="106680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860032" y="33265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solidFill>
                  <a:prstClr val="black"/>
                </a:solidFill>
              </a:rPr>
              <a:t>Zentralredaktion Sacherschließung (ZRSE)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95536" y="1412776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Einstellungen (</a:t>
            </a:r>
            <a:r>
              <a:rPr lang="de-DE" sz="2400" b="1" i="1" dirty="0">
                <a:solidFill>
                  <a:srgbClr val="00B050"/>
                </a:solidFill>
              </a:rPr>
              <a:t>Erschließung</a:t>
            </a:r>
            <a:r>
              <a:rPr lang="de-DE" sz="2400" dirty="0"/>
              <a:t>) – wie bei den Vorschlägen … </a:t>
            </a:r>
          </a:p>
          <a:p>
            <a:endParaRPr lang="de-DE" sz="24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975" y="2132856"/>
            <a:ext cx="3733800" cy="3514725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4217775" y="2611934"/>
            <a:ext cx="46747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Reihenfolge und Auswahl der angezeigten Daten frei wählbar (Halten der linken Maustaste – verschieben)</a:t>
            </a:r>
          </a:p>
          <a:p>
            <a:endParaRPr lang="de-DE" dirty="0"/>
          </a:p>
          <a:p>
            <a:r>
              <a:rPr lang="de-DE" dirty="0"/>
              <a:t>Da im OBV SW-Folgen vergeben werden:</a:t>
            </a:r>
          </a:p>
          <a:p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 </a:t>
            </a:r>
            <a:r>
              <a:rPr lang="de-DE" dirty="0">
                <a:solidFill>
                  <a:srgbClr val="FF0000"/>
                </a:solidFill>
              </a:rPr>
              <a:t>Automatische GND-Folgen anhaken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 </a:t>
            </a:r>
            <a:r>
              <a:rPr lang="de-DE" dirty="0">
                <a:solidFill>
                  <a:srgbClr val="FF0000"/>
                </a:solidFill>
              </a:rPr>
              <a:t>Einstellungen übernehmen nicht vergessen!</a:t>
            </a:r>
            <a:endParaRPr lang="de-AT" dirty="0">
              <a:solidFill>
                <a:srgbClr val="FF0000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182EE7A-1704-4B23-A416-ACC6650698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898" y="355278"/>
            <a:ext cx="2643188" cy="102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7537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27429"/>
            <a:ext cx="2724150" cy="106680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860032" y="33265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solidFill>
                  <a:prstClr val="black"/>
                </a:solidFill>
              </a:rPr>
              <a:t>Zentralredaktion Sacherschließung (ZRSE)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95536" y="1412776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Anzeige der </a:t>
            </a:r>
          </a:p>
          <a:p>
            <a:r>
              <a:rPr lang="de-DE" sz="2400" dirty="0"/>
              <a:t>Rohdaten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3413" y="1402557"/>
            <a:ext cx="3432723" cy="545964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0767" y="1383618"/>
            <a:ext cx="2686050" cy="392430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203173" y="6083731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520 – Abstract wird </a:t>
            </a:r>
          </a:p>
          <a:p>
            <a:r>
              <a:rPr lang="de-DE" dirty="0"/>
              <a:t>ebenfalls angezeigt…</a:t>
            </a:r>
            <a:endParaRPr lang="de-AT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BEE6185-E0A5-4DE8-865C-73FCF7D4DF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898" y="355278"/>
            <a:ext cx="2643188" cy="102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728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32656"/>
            <a:ext cx="2724150" cy="106680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860032" y="33265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solidFill>
                  <a:prstClr val="black"/>
                </a:solidFill>
              </a:rPr>
              <a:t>Zentralredaktion Sacherschließung (ZRSE)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11560" y="2492896"/>
            <a:ext cx="859774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AT" sz="2200" dirty="0"/>
              <a:t>●  </a:t>
            </a:r>
            <a:r>
              <a:rPr lang="de-AT" sz="2200" b="1" dirty="0"/>
              <a:t>Vorgespräche</a:t>
            </a:r>
            <a:r>
              <a:rPr lang="de-AT" sz="2200" dirty="0"/>
              <a:t> am Deutschen </a:t>
            </a:r>
            <a:r>
              <a:rPr lang="de-AT" sz="2200" dirty="0" err="1"/>
              <a:t>Bibliothekartag</a:t>
            </a:r>
            <a:r>
              <a:rPr lang="de-AT" sz="2200" dirty="0"/>
              <a:t> Berlin </a:t>
            </a:r>
            <a:r>
              <a:rPr lang="de-AT" sz="2200" i="1" dirty="0"/>
              <a:t>(Juni 2018)</a:t>
            </a:r>
          </a:p>
          <a:p>
            <a:pPr>
              <a:lnSpc>
                <a:spcPct val="150000"/>
              </a:lnSpc>
            </a:pPr>
            <a:r>
              <a:rPr lang="de-AT" sz="2200" dirty="0"/>
              <a:t>●  </a:t>
            </a:r>
            <a:r>
              <a:rPr lang="de-AT" sz="2200" b="1" dirty="0"/>
              <a:t>Workshop</a:t>
            </a:r>
            <a:r>
              <a:rPr lang="de-AT" sz="2200" dirty="0"/>
              <a:t> (</a:t>
            </a:r>
            <a:r>
              <a:rPr lang="de-AT" sz="2200" i="1" dirty="0"/>
              <a:t>30. Oktober 2018</a:t>
            </a:r>
            <a:r>
              <a:rPr lang="de-AT" sz="2200" dirty="0"/>
              <a:t>)</a:t>
            </a:r>
            <a:endParaRPr lang="de-AT" sz="2200" i="1" dirty="0"/>
          </a:p>
          <a:p>
            <a:pPr>
              <a:lnSpc>
                <a:spcPct val="150000"/>
              </a:lnSpc>
            </a:pPr>
            <a:r>
              <a:rPr lang="de-AT" sz="2200" dirty="0"/>
              <a:t>●  </a:t>
            </a:r>
            <a:r>
              <a:rPr lang="de-AT" sz="2200" b="1" dirty="0"/>
              <a:t>Online-Umfrage</a:t>
            </a:r>
            <a:r>
              <a:rPr lang="de-AT" sz="2200" dirty="0"/>
              <a:t> potentieller Nutzung im OBV (ab </a:t>
            </a:r>
            <a:r>
              <a:rPr lang="de-AT" sz="2200" i="1" dirty="0"/>
              <a:t>November 2018</a:t>
            </a:r>
            <a:r>
              <a:rPr lang="de-AT" sz="2200" dirty="0"/>
              <a:t>)</a:t>
            </a:r>
          </a:p>
          <a:p>
            <a:pPr>
              <a:lnSpc>
                <a:spcPct val="150000"/>
              </a:lnSpc>
            </a:pPr>
            <a:r>
              <a:rPr lang="de-AT" sz="2200" dirty="0"/>
              <a:t>●  </a:t>
            </a:r>
            <a:r>
              <a:rPr lang="de-AT" sz="2200" b="1" dirty="0"/>
              <a:t>Verhandlungsstart </a:t>
            </a:r>
            <a:r>
              <a:rPr lang="de-AT" sz="2200" dirty="0"/>
              <a:t>Eurospider-OBVSG (</a:t>
            </a:r>
            <a:r>
              <a:rPr lang="de-AT" sz="2200" i="1" dirty="0"/>
              <a:t>Februar 2019</a:t>
            </a:r>
            <a:r>
              <a:rPr lang="de-AT" sz="2200" dirty="0"/>
              <a:t>)</a:t>
            </a:r>
          </a:p>
          <a:p>
            <a:pPr>
              <a:lnSpc>
                <a:spcPct val="150000"/>
              </a:lnSpc>
            </a:pPr>
            <a:r>
              <a:rPr lang="de-AT" sz="2200" dirty="0"/>
              <a:t>●  Programmierung einer </a:t>
            </a:r>
            <a:r>
              <a:rPr lang="de-AT" sz="2200" b="1" dirty="0"/>
              <a:t>Schnittstelle zu ALMA </a:t>
            </a:r>
            <a:r>
              <a:rPr lang="de-AT" sz="2200" dirty="0"/>
              <a:t>OBVSG (ab </a:t>
            </a:r>
            <a:r>
              <a:rPr lang="de-AT" sz="2200" i="1" dirty="0"/>
              <a:t>Juni 2019</a:t>
            </a:r>
            <a:r>
              <a:rPr lang="de-AT" sz="2200" dirty="0"/>
              <a:t>)</a:t>
            </a:r>
            <a:endParaRPr lang="de-AT" sz="2200" i="1" dirty="0"/>
          </a:p>
          <a:p>
            <a:pPr>
              <a:lnSpc>
                <a:spcPct val="150000"/>
              </a:lnSpc>
            </a:pPr>
            <a:r>
              <a:rPr lang="de-AT" sz="2200" dirty="0"/>
              <a:t>●  </a:t>
            </a:r>
            <a:r>
              <a:rPr lang="de-AT" sz="2200" b="1" dirty="0"/>
              <a:t>Testen</a:t>
            </a:r>
            <a:r>
              <a:rPr lang="de-AT" sz="2200" dirty="0"/>
              <a:t> mit Early Adopters (Zentralredaktion Sacherschließung ZRSE)</a:t>
            </a:r>
          </a:p>
          <a:p>
            <a:pPr>
              <a:lnSpc>
                <a:spcPct val="150000"/>
              </a:lnSpc>
            </a:pPr>
            <a:r>
              <a:rPr lang="de-AT" sz="2200" dirty="0"/>
              <a:t>●  </a:t>
            </a:r>
            <a:r>
              <a:rPr lang="de-AT" sz="2200" b="1" dirty="0"/>
              <a:t>Echtbetrieb </a:t>
            </a:r>
            <a:r>
              <a:rPr lang="de-AT" sz="2200" dirty="0"/>
              <a:t>Kickoff (ab </a:t>
            </a:r>
            <a:r>
              <a:rPr lang="de-AT" sz="2200" i="1" dirty="0"/>
              <a:t>Februar 2020</a:t>
            </a:r>
            <a:r>
              <a:rPr lang="de-AT" sz="2200" dirty="0"/>
              <a:t>)</a:t>
            </a:r>
          </a:p>
          <a:p>
            <a:pPr>
              <a:lnSpc>
                <a:spcPct val="150000"/>
              </a:lnSpc>
            </a:pPr>
            <a:r>
              <a:rPr lang="de-AT" sz="2200" dirty="0"/>
              <a:t>●  </a:t>
            </a:r>
            <a:r>
              <a:rPr lang="de-AT" sz="2200" b="1" dirty="0"/>
              <a:t>Schulungen</a:t>
            </a:r>
            <a:r>
              <a:rPr lang="de-AT" sz="2200" dirty="0"/>
              <a:t>, Aufnahme ins Curriculum des Universitätslehrgangs (ULG)</a:t>
            </a:r>
          </a:p>
          <a:p>
            <a:r>
              <a:rPr lang="de-DE" sz="2200" dirty="0"/>
              <a:t>	</a:t>
            </a:r>
          </a:p>
          <a:p>
            <a:endParaRPr lang="de-DE" sz="2400" dirty="0"/>
          </a:p>
          <a:p>
            <a:endParaRPr lang="de-AT" sz="20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F016725-46A9-4D1E-81C4-2CC79373C1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898" y="355278"/>
            <a:ext cx="2643188" cy="1021556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CF2E050E-30D7-4960-B350-6AF6A77A5751}"/>
              </a:ext>
            </a:extLst>
          </p:cNvPr>
          <p:cNvSpPr txBox="1"/>
          <p:nvPr/>
        </p:nvSpPr>
        <p:spPr>
          <a:xfrm>
            <a:off x="3275856" y="1592734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err="1"/>
              <a:t>History</a:t>
            </a:r>
            <a:endParaRPr lang="de-AT" sz="4000" b="1" dirty="0"/>
          </a:p>
        </p:txBody>
      </p:sp>
    </p:spTree>
    <p:extLst>
      <p:ext uri="{BB962C8B-B14F-4D97-AF65-F5344CB8AC3E}">
        <p14:creationId xmlns:p14="http://schemas.microsoft.com/office/powerpoint/2010/main" val="23478086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42664"/>
            <a:ext cx="2724150" cy="106680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860032" y="33265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solidFill>
                  <a:prstClr val="black"/>
                </a:solidFill>
              </a:rPr>
              <a:t>Zentralredaktion Sacherschließung (ZRSE)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77768" y="1578587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Katalogsuche – Nutzen von Inhaltserschließung früherer Auflagen </a:t>
            </a:r>
          </a:p>
          <a:p>
            <a:endParaRPr lang="de-DE" sz="2400" dirty="0"/>
          </a:p>
        </p:txBody>
      </p:sp>
      <p:sp>
        <p:nvSpPr>
          <p:cNvPr id="2" name="Textfeld 1"/>
          <p:cNvSpPr txBox="1"/>
          <p:nvPr/>
        </p:nvSpPr>
        <p:spPr>
          <a:xfrm>
            <a:off x="5724128" y="1916834"/>
            <a:ext cx="33123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r>
              <a:rPr lang="de-AT" dirty="0"/>
              <a:t>SE-Elemente aus früheren Auflagen der NZ (Eigendaten) bzw. der Fremddaten </a:t>
            </a:r>
          </a:p>
          <a:p>
            <a:r>
              <a:rPr lang="de-AT" dirty="0">
                <a:sym typeface="Wingdings" panose="05000000000000000000" pitchFamily="2" charset="2"/>
              </a:rPr>
              <a:t></a:t>
            </a:r>
            <a:r>
              <a:rPr lang="de-AT" dirty="0"/>
              <a:t> Option zur Übernahme in den gerade zu bearbeitenden Datensatz oder ins </a:t>
            </a:r>
            <a:r>
              <a:rPr lang="de-AT" dirty="0" err="1"/>
              <a:t>Scratchpad</a:t>
            </a:r>
            <a:endParaRPr lang="de-AT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214554"/>
            <a:ext cx="258318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2214554"/>
            <a:ext cx="2486311" cy="399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A26211E-E143-4298-894C-4C8DA5BB3C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898" y="355278"/>
            <a:ext cx="2643188" cy="102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0574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78C9247-E3A8-4AC0-973A-80E196633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983573"/>
                </a:solidFill>
              </a:rPr>
              <a:t>ZENTRALE REDAKTION SACHERSCHLIEßUNG IM ÖSTERREICHISCHENBIBLIOTHEKENVERBUND </a:t>
            </a:r>
            <a:endParaRPr lang="de-AT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DC8F7A6-446F-4A1B-9BA6-A5FCACE41570}"/>
              </a:ext>
            </a:extLst>
          </p:cNvPr>
          <p:cNvSpPr txBox="1"/>
          <p:nvPr/>
        </p:nvSpPr>
        <p:spPr>
          <a:xfrm>
            <a:off x="239697" y="1110264"/>
            <a:ext cx="8615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Nützliche Features aus der Praxis des DA-3…</a:t>
            </a:r>
            <a:endParaRPr lang="de-AT" sz="24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D467CD2-9E6A-427A-85A4-B96C42836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31" y="1639491"/>
            <a:ext cx="8643938" cy="357901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DC2FBFA-C423-41F3-8346-53F3656D0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67" y="5141277"/>
            <a:ext cx="5064919" cy="33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6508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DA29846-BAC6-46DB-BA60-E61BE9EAE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17.11.2022 Anwendertreffen</a:t>
            </a:r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380CAD-B693-452A-954E-DB44BD394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DA-3-Workshop 16./17.11.2022                                                                Ch. Steiner                    </a:t>
            </a:r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DB4DFD4-7E2A-49AB-BC35-2F596FE61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2F99-674E-4A43-AA13-C8216E173D36}" type="slidenum">
              <a:rPr lang="de-AT" smtClean="0"/>
              <a:t>32</a:t>
            </a:fld>
            <a:endParaRPr lang="de-AT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50D2FFA-28EB-45F8-BE77-AF8490320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888" y="863799"/>
            <a:ext cx="1982391" cy="766167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F5D7C86-B3CD-414A-B5D0-DDE6169F0151}"/>
              </a:ext>
            </a:extLst>
          </p:cNvPr>
          <p:cNvSpPr txBox="1"/>
          <p:nvPr/>
        </p:nvSpPr>
        <p:spPr>
          <a:xfrm>
            <a:off x="377504" y="1549342"/>
            <a:ext cx="83931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B050"/>
                </a:solidFill>
              </a:rPr>
              <a:t>1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/>
              <a:t>Kein ISBN-Barcode vorhanden… - Nummernsuche im DA-3 trotzdem möglich!</a:t>
            </a:r>
          </a:p>
          <a:p>
            <a:endParaRPr lang="de-DE" dirty="0"/>
          </a:p>
          <a:p>
            <a:r>
              <a:rPr lang="de-DE" sz="1350" dirty="0"/>
              <a:t>Z. B. bei historischen Drucken, Hochschulschriften, grauer Literatur etc.</a:t>
            </a:r>
          </a:p>
          <a:p>
            <a:endParaRPr lang="de-DE" sz="1350" dirty="0"/>
          </a:p>
          <a:p>
            <a:r>
              <a:rPr lang="de-DE" sz="1350" dirty="0"/>
              <a:t>           	Exemplar-Barcode aus dem Buch nehmen 			 	in ALMA einscannen </a:t>
            </a:r>
            <a:endParaRPr lang="de-AT" sz="1350" dirty="0"/>
          </a:p>
        </p:txBody>
      </p:sp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0CEA332F-8CDB-4A4A-8586-45E7353A911A}"/>
              </a:ext>
            </a:extLst>
          </p:cNvPr>
          <p:cNvSpPr/>
          <p:nvPr/>
        </p:nvSpPr>
        <p:spPr>
          <a:xfrm>
            <a:off x="628650" y="2541750"/>
            <a:ext cx="434131" cy="207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35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166F990-6C31-4B8F-B567-0F9581435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083" y="2485084"/>
            <a:ext cx="1450181" cy="621506"/>
          </a:xfrm>
          <a:prstGeom prst="rect">
            <a:avLst/>
          </a:prstGeom>
        </p:spPr>
      </p:pic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D239B827-3DEF-4118-A3F1-A6E588B10C32}"/>
              </a:ext>
            </a:extLst>
          </p:cNvPr>
          <p:cNvSpPr/>
          <p:nvPr/>
        </p:nvSpPr>
        <p:spPr>
          <a:xfrm>
            <a:off x="6115050" y="2548771"/>
            <a:ext cx="434131" cy="207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350"/>
          </a:p>
        </p:txBody>
      </p:sp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9A60B3CA-D492-435E-BB09-CF6E05CB9C47}"/>
              </a:ext>
            </a:extLst>
          </p:cNvPr>
          <p:cNvSpPr/>
          <p:nvPr/>
        </p:nvSpPr>
        <p:spPr>
          <a:xfrm>
            <a:off x="1440285" y="4344325"/>
            <a:ext cx="434131" cy="207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35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D7812A47-5227-428B-9550-7DADC25508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6217" y="3119475"/>
            <a:ext cx="4871566" cy="2492153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E29DFEC5-00E2-4A59-A0C6-FEC8FD4DEC42}"/>
              </a:ext>
            </a:extLst>
          </p:cNvPr>
          <p:cNvSpPr txBox="1"/>
          <p:nvPr/>
        </p:nvSpPr>
        <p:spPr>
          <a:xfrm>
            <a:off x="7090795" y="4448139"/>
            <a:ext cx="175539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/>
              <a:t>         </a:t>
            </a:r>
          </a:p>
          <a:p>
            <a:r>
              <a:rPr lang="de-DE" sz="1350" dirty="0"/>
              <a:t>           AC-Nummer </a:t>
            </a:r>
          </a:p>
          <a:p>
            <a:r>
              <a:rPr lang="de-DE" sz="1350" dirty="0"/>
              <a:t>           Copy + Paste</a:t>
            </a:r>
            <a:endParaRPr lang="de-AT" sz="1350" dirty="0"/>
          </a:p>
        </p:txBody>
      </p:sp>
      <p:sp>
        <p:nvSpPr>
          <p:cNvPr id="16" name="Pfeil: nach rechts 15">
            <a:extLst>
              <a:ext uri="{FF2B5EF4-FFF2-40B4-BE49-F238E27FC236}">
                <a16:creationId xmlns:a16="http://schemas.microsoft.com/office/drawing/2014/main" id="{A39C711E-349D-400C-99B9-E8B895AE03B3}"/>
              </a:ext>
            </a:extLst>
          </p:cNvPr>
          <p:cNvSpPr/>
          <p:nvPr/>
        </p:nvSpPr>
        <p:spPr>
          <a:xfrm>
            <a:off x="7052519" y="4690573"/>
            <a:ext cx="434131" cy="207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35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4A4DA262-C07C-4627-8E0D-754EE8BC7C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1" y="959644"/>
            <a:ext cx="1445057" cy="56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5771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DA29846-BAC6-46DB-BA60-E61BE9EAE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17.11.2022 Anwendertreffen</a:t>
            </a:r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380CAD-B693-452A-954E-DB44BD394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DA-3-Workshop 16./17.11.2022                                                                Ch. Steiner                    </a:t>
            </a:r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DB4DFD4-7E2A-49AB-BC35-2F596FE61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2F99-674E-4A43-AA13-C8216E173D36}" type="slidenum">
              <a:rPr lang="de-AT" smtClean="0"/>
              <a:t>33</a:t>
            </a:fld>
            <a:endParaRPr lang="de-AT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50D2FFA-28EB-45F8-BE77-AF8490320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888" y="863799"/>
            <a:ext cx="1982391" cy="766167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9888F435-CE41-4F3D-BD57-61C74A2E5A4D}"/>
              </a:ext>
            </a:extLst>
          </p:cNvPr>
          <p:cNvSpPr txBox="1"/>
          <p:nvPr/>
        </p:nvSpPr>
        <p:spPr>
          <a:xfrm>
            <a:off x="201336" y="1568217"/>
            <a:ext cx="87140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/>
              <a:t>       …in Nummernsuche einfügen </a:t>
            </a:r>
            <a:endParaRPr lang="de-AT" sz="135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7D34B5E-5F11-4B25-B617-CBD9F4492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3709" y="1583307"/>
            <a:ext cx="4637964" cy="1599298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3B5D8980-A04A-4B5D-961D-B7652594A8F3}"/>
              </a:ext>
            </a:extLst>
          </p:cNvPr>
          <p:cNvSpPr txBox="1"/>
          <p:nvPr/>
        </p:nvSpPr>
        <p:spPr>
          <a:xfrm>
            <a:off x="6235118" y="3260695"/>
            <a:ext cx="279982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/>
              <a:t>…schon ist der Titel da…</a:t>
            </a:r>
            <a:endParaRPr lang="de-AT" sz="135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30DEE2C-037A-4BDC-B1CF-EC29094790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7591" y="3767138"/>
            <a:ext cx="3282947" cy="794375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BA169DCB-133F-4DF8-BA5E-2DFA06F745D3}"/>
              </a:ext>
            </a:extLst>
          </p:cNvPr>
          <p:cNvSpPr txBox="1"/>
          <p:nvPr/>
        </p:nvSpPr>
        <p:spPr>
          <a:xfrm>
            <a:off x="333463" y="4235916"/>
            <a:ext cx="328294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/>
              <a:t>      …und kann bearbeitet werden…</a:t>
            </a:r>
            <a:endParaRPr lang="de-AT" sz="135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7015CE4-844A-46F2-ABAA-56AB8F8991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1337" y="3260696"/>
            <a:ext cx="2410688" cy="2220370"/>
          </a:xfrm>
          <a:prstGeom prst="rect">
            <a:avLst/>
          </a:prstGeom>
        </p:spPr>
      </p:pic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C16982D8-817F-487D-AE3C-CEC7FBB3288F}"/>
              </a:ext>
            </a:extLst>
          </p:cNvPr>
          <p:cNvSpPr/>
          <p:nvPr/>
        </p:nvSpPr>
        <p:spPr>
          <a:xfrm>
            <a:off x="68685" y="1596693"/>
            <a:ext cx="434131" cy="207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350"/>
          </a:p>
        </p:txBody>
      </p:sp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05E388FA-4DB7-4723-A1D6-B7F9C587677F}"/>
              </a:ext>
            </a:extLst>
          </p:cNvPr>
          <p:cNvSpPr/>
          <p:nvPr/>
        </p:nvSpPr>
        <p:spPr>
          <a:xfrm>
            <a:off x="5800987" y="3312663"/>
            <a:ext cx="434131" cy="207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350"/>
          </a:p>
        </p:txBody>
      </p:sp>
      <p:sp>
        <p:nvSpPr>
          <p:cNvPr id="14" name="Pfeil: nach rechts 13">
            <a:extLst>
              <a:ext uri="{FF2B5EF4-FFF2-40B4-BE49-F238E27FC236}">
                <a16:creationId xmlns:a16="http://schemas.microsoft.com/office/drawing/2014/main" id="{B75A63A8-EB7F-488F-BEFA-7354EEA427B6}"/>
              </a:ext>
            </a:extLst>
          </p:cNvPr>
          <p:cNvSpPr/>
          <p:nvPr/>
        </p:nvSpPr>
        <p:spPr>
          <a:xfrm>
            <a:off x="194520" y="4267066"/>
            <a:ext cx="434131" cy="207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35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AB051A4F-9A9B-47A9-B140-BCF0C964A0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34" y="953204"/>
            <a:ext cx="1444595" cy="565715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F4E18E1-01BC-47D2-BB6D-80BE8E421A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50" y="4580453"/>
            <a:ext cx="2614613" cy="957263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F5213040-60CC-4909-8B2F-A3607867BA5B}"/>
              </a:ext>
            </a:extLst>
          </p:cNvPr>
          <p:cNvSpPr txBox="1"/>
          <p:nvPr/>
        </p:nvSpPr>
        <p:spPr>
          <a:xfrm>
            <a:off x="5453109" y="5158481"/>
            <a:ext cx="29695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/>
              <a:t>                 …Erschließung erledigt </a:t>
            </a:r>
            <a:r>
              <a:rPr lang="de-DE" sz="1350" dirty="0">
                <a:sym typeface="Wingdings" panose="05000000000000000000" pitchFamily="2" charset="2"/>
              </a:rPr>
              <a:t></a:t>
            </a:r>
            <a:endParaRPr lang="de-AT" sz="1350" dirty="0"/>
          </a:p>
        </p:txBody>
      </p:sp>
      <p:sp>
        <p:nvSpPr>
          <p:cNvPr id="18" name="Pfeil: nach rechts 17">
            <a:extLst>
              <a:ext uri="{FF2B5EF4-FFF2-40B4-BE49-F238E27FC236}">
                <a16:creationId xmlns:a16="http://schemas.microsoft.com/office/drawing/2014/main" id="{D2E2A4C1-7FB5-4F52-8484-2EDFEBD96B93}"/>
              </a:ext>
            </a:extLst>
          </p:cNvPr>
          <p:cNvSpPr/>
          <p:nvPr/>
        </p:nvSpPr>
        <p:spPr>
          <a:xfrm>
            <a:off x="5680920" y="5193167"/>
            <a:ext cx="434131" cy="207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350"/>
          </a:p>
        </p:txBody>
      </p:sp>
    </p:spTree>
    <p:extLst>
      <p:ext uri="{BB962C8B-B14F-4D97-AF65-F5344CB8AC3E}">
        <p14:creationId xmlns:p14="http://schemas.microsoft.com/office/powerpoint/2010/main" val="25589084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DA29846-BAC6-46DB-BA60-E61BE9EAE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17.11.2022 Anwendertreffen</a:t>
            </a:r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380CAD-B693-452A-954E-DB44BD394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DA-3-Workshop 16./17.11.2022                                                                Ch. Steiner                    </a:t>
            </a:r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DB4DFD4-7E2A-49AB-BC35-2F596FE61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2F99-674E-4A43-AA13-C8216E173D36}" type="slidenum">
              <a:rPr lang="de-AT" smtClean="0"/>
              <a:t>34</a:t>
            </a:fld>
            <a:endParaRPr lang="de-AT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50D2FFA-28EB-45F8-BE77-AF8490320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888" y="863799"/>
            <a:ext cx="1982391" cy="766167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6D4F7E5-92F3-46BE-91AB-33E37C5054EF}"/>
              </a:ext>
            </a:extLst>
          </p:cNvPr>
          <p:cNvSpPr txBox="1"/>
          <p:nvPr/>
        </p:nvSpPr>
        <p:spPr>
          <a:xfrm>
            <a:off x="188753" y="1429798"/>
            <a:ext cx="875810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B050"/>
                </a:solidFill>
              </a:rPr>
              <a:t>2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/>
              <a:t>Das </a:t>
            </a:r>
            <a:r>
              <a:rPr lang="de-DE" dirty="0" err="1"/>
              <a:t>Scratchpad</a:t>
            </a:r>
            <a:r>
              <a:rPr lang="de-DE" dirty="0"/>
              <a:t> – als Template für viele gleichartige Bände…</a:t>
            </a:r>
          </a:p>
          <a:p>
            <a:endParaRPr lang="de-DE" sz="1350" dirty="0"/>
          </a:p>
          <a:p>
            <a:r>
              <a:rPr lang="de-DE" sz="1350" dirty="0"/>
              <a:t>z</a:t>
            </a:r>
            <a:r>
              <a:rPr lang="de-AT" sz="1350" dirty="0"/>
              <a:t>. B. bei Belletristik…</a:t>
            </a:r>
            <a:endParaRPr lang="de-DE" sz="135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EAEA0EC-894C-4F68-A8B9-AF4B2F75A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133" y="1907440"/>
            <a:ext cx="2536031" cy="85010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849C4DE-AE54-4DCC-91C3-2314B5AF5C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3985" y="2846785"/>
            <a:ext cx="2536031" cy="116443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E57991D8-9DF5-4405-A01D-933DC22BF1D1}"/>
              </a:ext>
            </a:extLst>
          </p:cNvPr>
          <p:cNvSpPr txBox="1"/>
          <p:nvPr/>
        </p:nvSpPr>
        <p:spPr>
          <a:xfrm>
            <a:off x="729842" y="3042814"/>
            <a:ext cx="2403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/>
              <a:t>…z. B. für Romane – mit einem Klick sind Formangabe, BK-Notationen und Gattungsbegriff vergeben… </a:t>
            </a:r>
            <a:r>
              <a:rPr lang="de-DE" sz="1350" dirty="0">
                <a:sym typeface="Wingdings" panose="05000000000000000000" pitchFamily="2" charset="2"/>
              </a:rPr>
              <a:t></a:t>
            </a:r>
            <a:endParaRPr lang="de-AT" sz="135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187C96D-071B-4AC4-A2EB-F48F46F83ED1}"/>
              </a:ext>
            </a:extLst>
          </p:cNvPr>
          <p:cNvSpPr txBox="1"/>
          <p:nvPr/>
        </p:nvSpPr>
        <p:spPr>
          <a:xfrm>
            <a:off x="1151389" y="4207245"/>
            <a:ext cx="742425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/>
              <a:t>	…ist beliebig erweiterbar auf andere Features z. B.</a:t>
            </a:r>
          </a:p>
          <a:p>
            <a:r>
              <a:rPr lang="de-DE" sz="1350" dirty="0"/>
              <a:t>	       für Anthologien / Gedichtbände </a:t>
            </a:r>
          </a:p>
          <a:p>
            <a:r>
              <a:rPr lang="de-DE" sz="1350" dirty="0"/>
              <a:t>	           und jede erdenkliche literarische Gattung…</a:t>
            </a:r>
            <a:endParaRPr lang="de-AT" sz="135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07654E9-CFE9-4543-ADC1-C4959BBF49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2771" y="3603064"/>
            <a:ext cx="2457450" cy="216455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EC02EEAA-CDA6-4499-80F7-6BD6A910B8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34" y="953203"/>
            <a:ext cx="1274717" cy="49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1299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DA29846-BAC6-46DB-BA60-E61BE9EAE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17.11.2022 Anwendertreffen</a:t>
            </a:r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380CAD-B693-452A-954E-DB44BD394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DA-3-Workshop 16./17.11.2022                                                                Ch. Steiner                    </a:t>
            </a:r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DB4DFD4-7E2A-49AB-BC35-2F596FE61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2F99-674E-4A43-AA13-C8216E173D36}" type="slidenum">
              <a:rPr lang="de-AT" smtClean="0"/>
              <a:t>35</a:t>
            </a:fld>
            <a:endParaRPr lang="de-AT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50D2FFA-28EB-45F8-BE77-AF8490320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888" y="863799"/>
            <a:ext cx="1982391" cy="766167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70E985ED-A6A6-4817-8F61-5552481E0B95}"/>
              </a:ext>
            </a:extLst>
          </p:cNvPr>
          <p:cNvSpPr txBox="1"/>
          <p:nvPr/>
        </p:nvSpPr>
        <p:spPr>
          <a:xfrm>
            <a:off x="75502" y="1429799"/>
            <a:ext cx="8990900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B050"/>
                </a:solidFill>
              </a:rPr>
              <a:t>3 </a:t>
            </a:r>
            <a:r>
              <a:rPr lang="de-DE" dirty="0"/>
              <a:t>Ich hab gerade einen Titel bearbeitet – hab ich was vergessen?</a:t>
            </a:r>
          </a:p>
          <a:p>
            <a:endParaRPr lang="de-DE" sz="1350" dirty="0"/>
          </a:p>
          <a:p>
            <a:r>
              <a:rPr lang="de-DE" sz="1350" dirty="0"/>
              <a:t>…da bietet sich doch gleich die Exportliste                                            an, um nochmals einen bearbeiteten Datensatz aufzurufen… </a:t>
            </a:r>
          </a:p>
          <a:p>
            <a:r>
              <a:rPr lang="de-DE" sz="1350" dirty="0"/>
              <a:t>    und sich zu vergewissern…</a:t>
            </a:r>
            <a:endParaRPr lang="de-AT" sz="135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3EA930C-EB57-4126-827F-65DB626A9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69" y="2710562"/>
            <a:ext cx="8693944" cy="118586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1DB6F49-1DA1-4275-B01F-ABA7B0011E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37" y="4026453"/>
            <a:ext cx="5129213" cy="8001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CFD45EF5-C9F1-43DC-8798-F97588AD8881}"/>
              </a:ext>
            </a:extLst>
          </p:cNvPr>
          <p:cNvSpPr txBox="1"/>
          <p:nvPr/>
        </p:nvSpPr>
        <p:spPr>
          <a:xfrm>
            <a:off x="4454555" y="4777006"/>
            <a:ext cx="41148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/>
              <a:t>…und über die Systemnummer kann der gewünschte </a:t>
            </a:r>
          </a:p>
          <a:p>
            <a:r>
              <a:rPr lang="de-DE" sz="1350" dirty="0"/>
              <a:t>   Datensatz sofort wieder über die Nummernsuche </a:t>
            </a:r>
          </a:p>
          <a:p>
            <a:r>
              <a:rPr lang="de-DE" sz="1350" dirty="0"/>
              <a:t>     aufgerufen werden… </a:t>
            </a:r>
            <a:r>
              <a:rPr lang="de-DE" sz="1350" dirty="0">
                <a:sym typeface="Wingdings" panose="05000000000000000000" pitchFamily="2" charset="2"/>
              </a:rPr>
              <a:t></a:t>
            </a:r>
            <a:endParaRPr lang="de-AT" sz="135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0DA8EDB-62CF-45BA-A795-F09D13530D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369" y="2189069"/>
            <a:ext cx="5193506" cy="52149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72EA29B-6EE0-4009-A2C7-72E3569E45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2430" y="1948312"/>
            <a:ext cx="1657350" cy="22145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F5C1A17-E519-4DE1-BBF1-D76C24FE10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35" y="953204"/>
            <a:ext cx="1306175" cy="51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6678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32656"/>
            <a:ext cx="2724150" cy="106680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860032" y="33265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solidFill>
                  <a:prstClr val="black"/>
                </a:solidFill>
              </a:rPr>
              <a:t>Zentralredaktion Sacherschließung (ZRSE)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23162" y="1398272"/>
            <a:ext cx="86056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Möglichkeit, die </a:t>
            </a:r>
            <a:r>
              <a:rPr lang="de-DE" sz="2800" b="1" i="1" dirty="0">
                <a:solidFill>
                  <a:srgbClr val="00B050"/>
                </a:solidFill>
              </a:rPr>
              <a:t>6 DA-3-Felder </a:t>
            </a:r>
            <a:r>
              <a:rPr lang="de-DE" sz="2800" dirty="0"/>
              <a:t>der Bildschirmgröße (Stand-PC / Laptop) anzupassen und </a:t>
            </a:r>
            <a:r>
              <a:rPr lang="de-DE" sz="2800" b="1" dirty="0"/>
              <a:t>2 verschiedene Layouts </a:t>
            </a:r>
            <a:r>
              <a:rPr lang="de-DE" sz="2800" dirty="0"/>
              <a:t>zu speichern…</a:t>
            </a:r>
            <a:r>
              <a:rPr lang="de-DE" sz="2400" dirty="0"/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endParaRPr lang="de-AT" sz="20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F016725-46A9-4D1E-81C4-2CC79373C1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898" y="355278"/>
            <a:ext cx="2643188" cy="1021556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11E38371-9B85-4574-BAF8-594DC5BAFE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672" y="3140968"/>
            <a:ext cx="3000375" cy="351472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7A7CC6B-D4CF-4CFE-8358-36DB8F1F47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2075" y="3140968"/>
            <a:ext cx="2981325" cy="351472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0AF5727-36E9-4F88-BDC0-B3AD492B6A84}"/>
              </a:ext>
            </a:extLst>
          </p:cNvPr>
          <p:cNvSpPr txBox="1"/>
          <p:nvPr/>
        </p:nvSpPr>
        <p:spPr>
          <a:xfrm>
            <a:off x="3286803" y="2610683"/>
            <a:ext cx="264302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…Einrichten der einzelnen Felder je nach Bildschirm – Halten der linken Maus-taste und Größe bzw. Lage bestimmen – das letzte Layout, das im Browser-fenster vor dem Wechsel zum Alternativ-Layout</a:t>
            </a:r>
          </a:p>
          <a:p>
            <a:r>
              <a:rPr lang="de-DE" dirty="0"/>
              <a:t>vorhanden ist, wird automatisch als Standard-Layout gespeichert.</a:t>
            </a:r>
          </a:p>
          <a:p>
            <a:r>
              <a:rPr lang="de-DE" dirty="0"/>
              <a:t>Wechselt man dann zum „Alternativ-Layout“ kann dort das Fenster anders eingerichtet werden.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421452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50D2FFA-28EB-45F8-BE77-AF8490320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888" y="863799"/>
            <a:ext cx="1982391" cy="76616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839F83A-6921-4703-B327-EF1CCA716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34" y="953204"/>
            <a:ext cx="2043113" cy="800100"/>
          </a:xfrm>
          <a:prstGeom prst="rect">
            <a:avLst/>
          </a:prstGeom>
        </p:spPr>
      </p:pic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A5E3ABE-275B-412A-AC47-320E5FAC17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624513"/>
            <a:ext cx="7734115" cy="273844"/>
          </a:xfrm>
        </p:spPr>
        <p:txBody>
          <a:bodyPr/>
          <a:lstStyle/>
          <a:p>
            <a:r>
              <a:rPr lang="de-DE" dirty="0"/>
              <a:t>Österreichischer Bibliothekskongress 3.5.2023 Innsbruck                                           Der DA-3 im OBV                                                                             J. </a:t>
            </a:r>
            <a:r>
              <a:rPr lang="de-DE" dirty="0" err="1"/>
              <a:t>Labner</a:t>
            </a:r>
            <a:r>
              <a:rPr lang="de-DE" dirty="0"/>
              <a:t>, </a:t>
            </a:r>
            <a:r>
              <a:rPr lang="de-DE" dirty="0" err="1"/>
              <a:t>Ch</a:t>
            </a:r>
            <a:r>
              <a:rPr lang="de-DE" dirty="0"/>
              <a:t>. Steiner</a:t>
            </a:r>
            <a:endParaRPr lang="de-AT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C4C547CD-F170-4752-B004-FC8453416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10B6-A710-4247-8C56-13DD9F74A910}" type="slidenum">
              <a:rPr lang="de-AT" smtClean="0"/>
              <a:t>37</a:t>
            </a:fld>
            <a:endParaRPr lang="de-AT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07E29BE-1108-406D-AEED-0D7BB2F020BC}"/>
              </a:ext>
            </a:extLst>
          </p:cNvPr>
          <p:cNvSpPr txBox="1"/>
          <p:nvPr/>
        </p:nvSpPr>
        <p:spPr>
          <a:xfrm>
            <a:off x="342900" y="1495044"/>
            <a:ext cx="1261892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350" dirty="0"/>
          </a:p>
          <a:p>
            <a:endParaRPr lang="de-DE" sz="1350" dirty="0"/>
          </a:p>
          <a:p>
            <a:r>
              <a:rPr lang="de-DE" dirty="0"/>
              <a:t>Bei den Vorschlagsoptionen gibt jetzt es die Möglichkeit, aus Konkordanzen </a:t>
            </a:r>
          </a:p>
          <a:p>
            <a:r>
              <a:rPr lang="de-DE" dirty="0"/>
              <a:t>Vorschläge anzeigen zu lassen und zu wählen… </a:t>
            </a:r>
            <a:r>
              <a:rPr lang="de-DE" sz="1350" dirty="0"/>
              <a:t>(derzeit von RVK zu BK)</a:t>
            </a:r>
            <a:endParaRPr lang="de-AT" sz="1350" dirty="0"/>
          </a:p>
        </p:txBody>
      </p:sp>
      <p:pic>
        <p:nvPicPr>
          <p:cNvPr id="13" name="Grafik 5">
            <a:extLst>
              <a:ext uri="{FF2B5EF4-FFF2-40B4-BE49-F238E27FC236}">
                <a16:creationId xmlns:a16="http://schemas.microsoft.com/office/drawing/2014/main" id="{2D0D9908-07B4-4FE8-BBE6-1B585BDA8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90" y="2588793"/>
            <a:ext cx="1811327" cy="46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rafik 6">
            <a:extLst>
              <a:ext uri="{FF2B5EF4-FFF2-40B4-BE49-F238E27FC236}">
                <a16:creationId xmlns:a16="http://schemas.microsoft.com/office/drawing/2014/main" id="{9E35A042-5037-40B3-80B8-BBDCFF54A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90" y="3121837"/>
            <a:ext cx="1198233" cy="30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afik 7">
            <a:extLst>
              <a:ext uri="{FF2B5EF4-FFF2-40B4-BE49-F238E27FC236}">
                <a16:creationId xmlns:a16="http://schemas.microsoft.com/office/drawing/2014/main" id="{C01BCC86-F2DF-4B67-8514-D9BC87B95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654" y="3578603"/>
            <a:ext cx="2310592" cy="191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0">
            <a:extLst>
              <a:ext uri="{FF2B5EF4-FFF2-40B4-BE49-F238E27FC236}">
                <a16:creationId xmlns:a16="http://schemas.microsoft.com/office/drawing/2014/main" id="{DB47830B-7A7E-4E61-8661-6D171A868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2684949"/>
            <a:ext cx="132589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 sz="135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7100247-F12E-4BC5-86C9-8EEFA9CABD46}"/>
              </a:ext>
            </a:extLst>
          </p:cNvPr>
          <p:cNvSpPr txBox="1"/>
          <p:nvPr/>
        </p:nvSpPr>
        <p:spPr>
          <a:xfrm>
            <a:off x="3196192" y="1213798"/>
            <a:ext cx="38267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/>
              <a:t>Neuerungen</a:t>
            </a:r>
            <a:endParaRPr lang="de-AT" sz="3000" b="1" dirty="0"/>
          </a:p>
        </p:txBody>
      </p:sp>
    </p:spTree>
    <p:extLst>
      <p:ext uri="{BB962C8B-B14F-4D97-AF65-F5344CB8AC3E}">
        <p14:creationId xmlns:p14="http://schemas.microsoft.com/office/powerpoint/2010/main" val="13121836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50D2FFA-28EB-45F8-BE77-AF8490320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888" y="863799"/>
            <a:ext cx="1982391" cy="76616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839F83A-6921-4703-B327-EF1CCA716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34" y="953204"/>
            <a:ext cx="2043113" cy="800100"/>
          </a:xfrm>
          <a:prstGeom prst="rect">
            <a:avLst/>
          </a:prstGeom>
        </p:spPr>
      </p:pic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A5E3ABE-275B-412A-AC47-320E5FAC17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624513"/>
            <a:ext cx="7734115" cy="273844"/>
          </a:xfrm>
        </p:spPr>
        <p:txBody>
          <a:bodyPr/>
          <a:lstStyle/>
          <a:p>
            <a:r>
              <a:rPr lang="de-DE" dirty="0"/>
              <a:t>Österreichischer Bibliothekskongress 3.5.2023 Innsbruck                                           Der DA-3 im OBV                                                                             J. </a:t>
            </a:r>
            <a:r>
              <a:rPr lang="de-DE" dirty="0" err="1"/>
              <a:t>Labner</a:t>
            </a:r>
            <a:r>
              <a:rPr lang="de-DE" dirty="0"/>
              <a:t>, </a:t>
            </a:r>
            <a:r>
              <a:rPr lang="de-DE" dirty="0" err="1"/>
              <a:t>Ch</a:t>
            </a:r>
            <a:r>
              <a:rPr lang="de-DE" dirty="0"/>
              <a:t>. Steiner</a:t>
            </a:r>
            <a:endParaRPr lang="de-AT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C4C547CD-F170-4752-B004-FC8453416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10B6-A710-4247-8C56-13DD9F74A910}" type="slidenum">
              <a:rPr lang="de-AT" smtClean="0"/>
              <a:t>38</a:t>
            </a:fld>
            <a:endParaRPr lang="de-AT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60EBE69-B660-4F98-8C91-8A4F04FFB2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012" y="1965371"/>
            <a:ext cx="6243638" cy="16002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0D24B66-1210-48BD-A039-0B9E024BB5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449" y="2932677"/>
            <a:ext cx="1007269" cy="214313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ED0B3B1-5850-45CA-9006-8A528B9905B7}"/>
              </a:ext>
            </a:extLst>
          </p:cNvPr>
          <p:cNvSpPr txBox="1"/>
          <p:nvPr/>
        </p:nvSpPr>
        <p:spPr>
          <a:xfrm>
            <a:off x="6508650" y="2901334"/>
            <a:ext cx="49583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/>
              <a:t>bei</a:t>
            </a:r>
            <a:endParaRPr lang="de-AT" sz="135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1D6B5E5-6249-4509-B0D1-DF8F50D260B5}"/>
              </a:ext>
            </a:extLst>
          </p:cNvPr>
          <p:cNvSpPr txBox="1"/>
          <p:nvPr/>
        </p:nvSpPr>
        <p:spPr>
          <a:xfrm>
            <a:off x="7883371" y="2901334"/>
            <a:ext cx="4159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/>
              <a:t>auf</a:t>
            </a:r>
            <a:endParaRPr lang="de-AT" sz="135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D24615F-D1C9-48C6-A9DD-B7613EE193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0009" y="2950536"/>
            <a:ext cx="207169" cy="178594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7A5C1C2E-2001-4CEB-AF79-83E243C43863}"/>
              </a:ext>
            </a:extLst>
          </p:cNvPr>
          <p:cNvSpPr txBox="1"/>
          <p:nvPr/>
        </p:nvSpPr>
        <p:spPr>
          <a:xfrm>
            <a:off x="8387178" y="2901334"/>
            <a:ext cx="69467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/>
              <a:t>klicken</a:t>
            </a:r>
            <a:endParaRPr lang="de-AT" sz="1350" dirty="0"/>
          </a:p>
        </p:txBody>
      </p:sp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C9E1CAF7-238A-42AA-9429-AB1CC70BD48A}"/>
              </a:ext>
            </a:extLst>
          </p:cNvPr>
          <p:cNvSpPr/>
          <p:nvPr/>
        </p:nvSpPr>
        <p:spPr>
          <a:xfrm>
            <a:off x="3039493" y="3786882"/>
            <a:ext cx="1281713" cy="466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35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F1514831-9CFA-4C88-9AF5-FB8E94A02A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5706" y="3679668"/>
            <a:ext cx="3371850" cy="585788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7220A7D7-15E7-4F76-9200-38F6F5793571}"/>
              </a:ext>
            </a:extLst>
          </p:cNvPr>
          <p:cNvSpPr txBox="1"/>
          <p:nvPr/>
        </p:nvSpPr>
        <p:spPr>
          <a:xfrm>
            <a:off x="7642965" y="3988456"/>
            <a:ext cx="15513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b="1" dirty="0"/>
              <a:t>Link anklicken</a:t>
            </a:r>
            <a:endParaRPr lang="de-AT" sz="1350" b="1" dirty="0"/>
          </a:p>
        </p:txBody>
      </p:sp>
      <p:sp>
        <p:nvSpPr>
          <p:cNvPr id="16" name="Pfeil: nach rechts 15">
            <a:extLst>
              <a:ext uri="{FF2B5EF4-FFF2-40B4-BE49-F238E27FC236}">
                <a16:creationId xmlns:a16="http://schemas.microsoft.com/office/drawing/2014/main" id="{E70C5981-A3E4-46EF-AC28-92ABD8C7D332}"/>
              </a:ext>
            </a:extLst>
          </p:cNvPr>
          <p:cNvSpPr/>
          <p:nvPr/>
        </p:nvSpPr>
        <p:spPr>
          <a:xfrm>
            <a:off x="7217545" y="4076146"/>
            <a:ext cx="486053" cy="1302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35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20AA770-18B6-4008-B4B4-1A807247B5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39493" y="4265456"/>
            <a:ext cx="3611591" cy="1418987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7E8BC353-5F1D-41A0-A8E2-12E3AA73CA05}"/>
              </a:ext>
            </a:extLst>
          </p:cNvPr>
          <p:cNvSpPr txBox="1"/>
          <p:nvPr/>
        </p:nvSpPr>
        <p:spPr>
          <a:xfrm>
            <a:off x="6755454" y="4870873"/>
            <a:ext cx="19790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b="1" dirty="0"/>
              <a:t>Verbindung zu Coli-</a:t>
            </a:r>
            <a:r>
              <a:rPr lang="de-DE" sz="1350" b="1" dirty="0" err="1"/>
              <a:t>conc</a:t>
            </a:r>
            <a:r>
              <a:rPr lang="de-DE" sz="1350" b="1" dirty="0"/>
              <a:t> wird aufgebaut…</a:t>
            </a:r>
            <a:endParaRPr lang="de-AT" sz="1350" b="1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48AD2E03-EEBD-41DB-8606-4BBE1373372D}"/>
              </a:ext>
            </a:extLst>
          </p:cNvPr>
          <p:cNvSpPr txBox="1"/>
          <p:nvPr/>
        </p:nvSpPr>
        <p:spPr>
          <a:xfrm>
            <a:off x="3648723" y="1289039"/>
            <a:ext cx="35688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/>
              <a:t>Coli-</a:t>
            </a:r>
            <a:r>
              <a:rPr lang="de-DE" sz="3000" b="1" dirty="0" err="1"/>
              <a:t>conc</a:t>
            </a:r>
            <a:endParaRPr lang="de-AT" sz="3000" b="1" dirty="0"/>
          </a:p>
        </p:txBody>
      </p:sp>
    </p:spTree>
    <p:extLst>
      <p:ext uri="{BB962C8B-B14F-4D97-AF65-F5344CB8AC3E}">
        <p14:creationId xmlns:p14="http://schemas.microsoft.com/office/powerpoint/2010/main" val="42139898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50D2FFA-28EB-45F8-BE77-AF8490320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888" y="863799"/>
            <a:ext cx="1982391" cy="76616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839F83A-6921-4703-B327-EF1CCA716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34" y="953204"/>
            <a:ext cx="2043113" cy="800100"/>
          </a:xfrm>
          <a:prstGeom prst="rect">
            <a:avLst/>
          </a:prstGeom>
        </p:spPr>
      </p:pic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A5E3ABE-275B-412A-AC47-320E5FAC17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624513"/>
            <a:ext cx="7734115" cy="273844"/>
          </a:xfrm>
        </p:spPr>
        <p:txBody>
          <a:bodyPr/>
          <a:lstStyle/>
          <a:p>
            <a:r>
              <a:rPr lang="de-DE" dirty="0"/>
              <a:t>Österreichischer Bibliothekskongress 3.5.2023 Innsbruck                                           Der DA-3 im OBV                                                                             J. </a:t>
            </a:r>
            <a:r>
              <a:rPr lang="de-DE" dirty="0" err="1"/>
              <a:t>Labner</a:t>
            </a:r>
            <a:r>
              <a:rPr lang="de-DE" dirty="0"/>
              <a:t>, </a:t>
            </a:r>
            <a:r>
              <a:rPr lang="de-DE" dirty="0" err="1"/>
              <a:t>Ch</a:t>
            </a:r>
            <a:r>
              <a:rPr lang="de-DE" dirty="0"/>
              <a:t>. Steiner</a:t>
            </a:r>
            <a:endParaRPr lang="de-AT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C4C547CD-F170-4752-B004-FC8453416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10B6-A710-4247-8C56-13DD9F74A910}" type="slidenum">
              <a:rPr lang="de-AT" smtClean="0"/>
              <a:t>39</a:t>
            </a:fld>
            <a:endParaRPr lang="de-AT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4240FEF-3930-441C-977D-A4A32419F2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697" y="1753304"/>
            <a:ext cx="5805605" cy="249691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32B0A1E-C8CE-41BA-8379-9FB651620E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697" y="4263535"/>
            <a:ext cx="5805605" cy="141432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3A0C84D-673F-4C07-A8AE-2CBCF9014F27}"/>
              </a:ext>
            </a:extLst>
          </p:cNvPr>
          <p:cNvSpPr txBox="1"/>
          <p:nvPr/>
        </p:nvSpPr>
        <p:spPr>
          <a:xfrm>
            <a:off x="6218808" y="3234826"/>
            <a:ext cx="2823099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350" dirty="0"/>
              <a:t>Feedback: </a:t>
            </a:r>
          </a:p>
          <a:p>
            <a:r>
              <a:rPr lang="de-AT" sz="1350" dirty="0">
                <a:hlinkClick r:id="rId6"/>
              </a:rPr>
              <a:t>Dieses Mapping in </a:t>
            </a:r>
            <a:r>
              <a:rPr lang="de-AT" sz="1350" dirty="0" err="1">
                <a:hlinkClick r:id="rId6"/>
              </a:rPr>
              <a:t>Cocoda</a:t>
            </a:r>
            <a:r>
              <a:rPr lang="de-AT" sz="1350" dirty="0">
                <a:hlinkClick r:id="rId6"/>
              </a:rPr>
              <a:t> bewerten</a:t>
            </a:r>
            <a:r>
              <a:rPr lang="de-AT" sz="1350" dirty="0"/>
              <a:t> oder </a:t>
            </a:r>
            <a:r>
              <a:rPr lang="de-AT" sz="1350" dirty="0">
                <a:hlinkClick r:id="rId7"/>
              </a:rPr>
              <a:t>Feedback per E-Mail senden</a:t>
            </a:r>
            <a:r>
              <a:rPr lang="de-AT" sz="1350" dirty="0"/>
              <a:t> (coli-conc@gbv.de)</a:t>
            </a:r>
          </a:p>
          <a:p>
            <a:endParaRPr lang="de-AT" sz="135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25DDD53-B452-42ED-ABAD-BF0A1BFDE735}"/>
              </a:ext>
            </a:extLst>
          </p:cNvPr>
          <p:cNvSpPr txBox="1"/>
          <p:nvPr/>
        </p:nvSpPr>
        <p:spPr>
          <a:xfrm>
            <a:off x="6218808" y="2669283"/>
            <a:ext cx="282309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b="1" dirty="0"/>
              <a:t>…es gibt eine Bewertungsmöglichkeit der Konkordanz:</a:t>
            </a:r>
            <a:endParaRPr lang="de-AT" sz="1350" b="1" dirty="0"/>
          </a:p>
        </p:txBody>
      </p:sp>
    </p:spTree>
    <p:extLst>
      <p:ext uri="{BB962C8B-B14F-4D97-AF65-F5344CB8AC3E}">
        <p14:creationId xmlns:p14="http://schemas.microsoft.com/office/powerpoint/2010/main" val="4162170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42756"/>
            <a:ext cx="2724150" cy="106680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860032" y="33265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solidFill>
                  <a:prstClr val="black"/>
                </a:solidFill>
              </a:rPr>
              <a:t>Zentralredaktion Sacherschließung (ZRSE)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23528" y="2492896"/>
            <a:ext cx="8496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400" dirty="0"/>
          </a:p>
          <a:p>
            <a:pPr algn="ctr"/>
            <a:r>
              <a:rPr lang="de-DE" sz="2400" b="1" dirty="0"/>
              <a:t>Details zur Implementierung des DA-3:</a:t>
            </a:r>
          </a:p>
          <a:p>
            <a:pPr algn="ctr"/>
            <a:endParaRPr lang="de-DE" sz="2400" dirty="0"/>
          </a:p>
          <a:p>
            <a:r>
              <a:rPr lang="de-DE" sz="2400" dirty="0"/>
              <a:t>-&gt;   Aufbau einer Schnittstelle zu ALMA</a:t>
            </a:r>
          </a:p>
          <a:p>
            <a:endParaRPr lang="de-DE" sz="2400" dirty="0"/>
          </a:p>
          <a:p>
            <a:r>
              <a:rPr lang="de-DE" sz="2400" dirty="0"/>
              <a:t>-&gt;   Spezifikationen &amp; Tests</a:t>
            </a:r>
          </a:p>
          <a:p>
            <a:endParaRPr lang="de-DE" sz="2400" dirty="0"/>
          </a:p>
          <a:p>
            <a:r>
              <a:rPr lang="de-DE" sz="2400" dirty="0"/>
              <a:t>  </a:t>
            </a:r>
            <a:endParaRPr lang="de-AT" sz="24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81658C1-CA42-445D-8B5A-2D03173D53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898" y="355278"/>
            <a:ext cx="2643188" cy="102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810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50D2FFA-28EB-45F8-BE77-AF8490320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888" y="863799"/>
            <a:ext cx="1982391" cy="76616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839F83A-6921-4703-B327-EF1CCA716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34" y="953204"/>
            <a:ext cx="2043113" cy="800100"/>
          </a:xfrm>
          <a:prstGeom prst="rect">
            <a:avLst/>
          </a:prstGeom>
        </p:spPr>
      </p:pic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A5E3ABE-275B-412A-AC47-320E5FAC17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624513"/>
            <a:ext cx="7734115" cy="273844"/>
          </a:xfrm>
        </p:spPr>
        <p:txBody>
          <a:bodyPr/>
          <a:lstStyle/>
          <a:p>
            <a:r>
              <a:rPr lang="de-DE" dirty="0"/>
              <a:t>Österreichischer Bibliothekskongress 3.5.2023 Innsbruck                                           Der DA-3 im OBV                                                                             J. </a:t>
            </a:r>
            <a:r>
              <a:rPr lang="de-DE" dirty="0" err="1"/>
              <a:t>Labner</a:t>
            </a:r>
            <a:r>
              <a:rPr lang="de-DE" dirty="0"/>
              <a:t>, </a:t>
            </a:r>
            <a:r>
              <a:rPr lang="de-DE" dirty="0" err="1"/>
              <a:t>Ch</a:t>
            </a:r>
            <a:r>
              <a:rPr lang="de-DE" dirty="0"/>
              <a:t>. Steiner</a:t>
            </a:r>
            <a:endParaRPr lang="de-AT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C4C547CD-F170-4752-B004-FC8453416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10B6-A710-4247-8C56-13DD9F74A910}" type="slidenum">
              <a:rPr lang="de-AT" smtClean="0"/>
              <a:t>40</a:t>
            </a:fld>
            <a:endParaRPr lang="de-AT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26D5783-BB8B-44F1-8FDD-28D0330075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566" y="1962589"/>
            <a:ext cx="6415088" cy="24288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05E50DC2-A82D-4106-B600-44C3B3E524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655" y="2538101"/>
            <a:ext cx="7186613" cy="220027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A2167846-08F9-4D1C-8D0C-D43F67592DF9}"/>
              </a:ext>
            </a:extLst>
          </p:cNvPr>
          <p:cNvSpPr txBox="1"/>
          <p:nvPr/>
        </p:nvSpPr>
        <p:spPr>
          <a:xfrm>
            <a:off x="3136037" y="4798936"/>
            <a:ext cx="547974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350" b="1" dirty="0"/>
          </a:p>
          <a:p>
            <a:r>
              <a:rPr lang="de-DE" sz="1350" b="1" dirty="0"/>
              <a:t>				       E</a:t>
            </a:r>
            <a:r>
              <a:rPr lang="de-AT" sz="1350" b="1" dirty="0"/>
              <a:t>in weiteres Tool ist coli-</a:t>
            </a:r>
            <a:r>
              <a:rPr lang="de-AT" sz="1350" b="1" dirty="0" err="1"/>
              <a:t>ana</a:t>
            </a:r>
            <a:r>
              <a:rPr lang="de-AT" sz="1350" b="1" dirty="0"/>
              <a:t>…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C783CF0-0A12-4A2C-BA71-00697128FAD2}"/>
              </a:ext>
            </a:extLst>
          </p:cNvPr>
          <p:cNvSpPr txBox="1"/>
          <p:nvPr/>
        </p:nvSpPr>
        <p:spPr>
          <a:xfrm>
            <a:off x="199748" y="4685746"/>
            <a:ext cx="53998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350" dirty="0"/>
          </a:p>
          <a:p>
            <a:r>
              <a:rPr lang="de-DE" sz="1350" dirty="0"/>
              <a:t>N</a:t>
            </a:r>
            <a:r>
              <a:rPr lang="de-AT" sz="1350" dirty="0" err="1"/>
              <a:t>äheres</a:t>
            </a:r>
            <a:r>
              <a:rPr lang="de-AT" sz="1350" dirty="0"/>
              <a:t> dazu sicher im übernächsten Vortrag 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A804870-1C3E-429E-A49B-C29192A599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3294" y="4718679"/>
            <a:ext cx="2157413" cy="63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8074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50D2FFA-28EB-45F8-BE77-AF8490320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888" y="863799"/>
            <a:ext cx="1982391" cy="76616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839F83A-6921-4703-B327-EF1CCA716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34" y="953204"/>
            <a:ext cx="2043113" cy="800100"/>
          </a:xfrm>
          <a:prstGeom prst="rect">
            <a:avLst/>
          </a:prstGeom>
        </p:spPr>
      </p:pic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A5E3ABE-275B-412A-AC47-320E5FAC17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624513"/>
            <a:ext cx="7734115" cy="273844"/>
          </a:xfrm>
        </p:spPr>
        <p:txBody>
          <a:bodyPr/>
          <a:lstStyle/>
          <a:p>
            <a:r>
              <a:rPr lang="de-DE" dirty="0"/>
              <a:t>Österreichischer Bibliothekskongress 3.5.2023 Innsbruck                                           Der DA-3 im OBV                                                                             J. </a:t>
            </a:r>
            <a:r>
              <a:rPr lang="de-DE" dirty="0" err="1"/>
              <a:t>Labner</a:t>
            </a:r>
            <a:r>
              <a:rPr lang="de-DE" dirty="0"/>
              <a:t>, </a:t>
            </a:r>
            <a:r>
              <a:rPr lang="de-DE" dirty="0" err="1"/>
              <a:t>Ch</a:t>
            </a:r>
            <a:r>
              <a:rPr lang="de-DE" dirty="0"/>
              <a:t>. Steiner</a:t>
            </a:r>
            <a:endParaRPr lang="de-AT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C4C547CD-F170-4752-B004-FC8453416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10B6-A710-4247-8C56-13DD9F74A910}" type="slidenum">
              <a:rPr lang="de-AT" smtClean="0"/>
              <a:t>41</a:t>
            </a:fld>
            <a:endParaRPr lang="de-AT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F36F5CF-306E-4CB3-A969-23EDF88DE7B3}"/>
              </a:ext>
            </a:extLst>
          </p:cNvPr>
          <p:cNvSpPr txBox="1"/>
          <p:nvPr/>
        </p:nvSpPr>
        <p:spPr>
          <a:xfrm>
            <a:off x="7195575" y="2783662"/>
            <a:ext cx="8203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350" dirty="0"/>
          </a:p>
          <a:p>
            <a:endParaRPr lang="de-DE" sz="1350" dirty="0"/>
          </a:p>
          <a:p>
            <a:endParaRPr lang="de-DE" sz="1350" dirty="0"/>
          </a:p>
          <a:p>
            <a:endParaRPr lang="de-AT" sz="1350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2B78D0C3-9527-4106-B6AB-F4C4621B9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9935" y="1440491"/>
            <a:ext cx="9027338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30994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9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e-DE" altLang="de-DE" sz="1350">
              <a:latin typeface="Arial" panose="020B0604020202020204" pitchFamily="34" charset="0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F7A1B1E0-A05B-4F4E-8ACD-CD0750EC041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8454866" y="5554633"/>
            <a:ext cx="902733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 sz="135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1BC88C6-61B8-43D8-8217-C3699C658A13}"/>
              </a:ext>
            </a:extLst>
          </p:cNvPr>
          <p:cNvSpPr txBox="1"/>
          <p:nvPr/>
        </p:nvSpPr>
        <p:spPr>
          <a:xfrm>
            <a:off x="1035775" y="2087885"/>
            <a:ext cx="41968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/>
              <a:t>• coli-</a:t>
            </a:r>
            <a:r>
              <a:rPr lang="de-AT" sz="2400" dirty="0" err="1"/>
              <a:t>ana</a:t>
            </a:r>
            <a:r>
              <a:rPr lang="de-AT" sz="2400" dirty="0"/>
              <a:t> </a:t>
            </a:r>
          </a:p>
          <a:p>
            <a:r>
              <a:rPr lang="de-AT" sz="2400" dirty="0"/>
              <a:t>Anzeige der DDC-Benennungen…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6897B5E-5445-47DD-B313-9A1F5931DE00}"/>
              </a:ext>
            </a:extLst>
          </p:cNvPr>
          <p:cNvSpPr txBox="1"/>
          <p:nvPr/>
        </p:nvSpPr>
        <p:spPr>
          <a:xfrm>
            <a:off x="1087802" y="3406354"/>
            <a:ext cx="41448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Bei Anklicken der Symbole            </a:t>
            </a:r>
          </a:p>
          <a:p>
            <a:r>
              <a:rPr lang="de-DE" dirty="0"/>
              <a:t>neben diversen DDC-Notationen erscheinen dann aufgeschlüsselt die verbalen Benennungen der einzelnen Stellen…</a:t>
            </a:r>
            <a:endParaRPr lang="de-AT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416092D9-6AAC-4CE6-803B-7FE52A1A4F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0824" y="3496213"/>
            <a:ext cx="469692" cy="192695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26E6282B-62A0-4499-B823-3EA0D8938D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8925" y="3434773"/>
            <a:ext cx="2814266" cy="2246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48E1E9D-CE57-49AE-8AC0-0BF860D87E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6155" y="1599092"/>
            <a:ext cx="2873780" cy="208669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BAC36C4-2247-4885-9B86-80B67646AB8D}"/>
              </a:ext>
            </a:extLst>
          </p:cNvPr>
          <p:cNvSpPr txBox="1"/>
          <p:nvPr/>
        </p:nvSpPr>
        <p:spPr>
          <a:xfrm>
            <a:off x="2413830" y="1581859"/>
            <a:ext cx="18601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/>
              <a:t>Coli-</a:t>
            </a:r>
            <a:r>
              <a:rPr lang="de-DE" sz="3000" b="1" dirty="0" err="1"/>
              <a:t>ana</a:t>
            </a:r>
            <a:endParaRPr lang="de-AT" sz="3000" b="1" dirty="0"/>
          </a:p>
        </p:txBody>
      </p:sp>
    </p:spTree>
    <p:extLst>
      <p:ext uri="{BB962C8B-B14F-4D97-AF65-F5344CB8AC3E}">
        <p14:creationId xmlns:p14="http://schemas.microsoft.com/office/powerpoint/2010/main" val="27910353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50D2FFA-28EB-45F8-BE77-AF8490320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888" y="863799"/>
            <a:ext cx="1982391" cy="76616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839F83A-6921-4703-B327-EF1CCA716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34" y="953204"/>
            <a:ext cx="2043113" cy="800100"/>
          </a:xfrm>
          <a:prstGeom prst="rect">
            <a:avLst/>
          </a:prstGeom>
        </p:spPr>
      </p:pic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A5E3ABE-275B-412A-AC47-320E5FAC17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624513"/>
            <a:ext cx="7734115" cy="273844"/>
          </a:xfrm>
        </p:spPr>
        <p:txBody>
          <a:bodyPr/>
          <a:lstStyle/>
          <a:p>
            <a:r>
              <a:rPr lang="de-DE" dirty="0"/>
              <a:t>Österreichischer Bibliothekskongress 3.5.2023 Innsbruck                                           Der DA-3 im OBV                                                                             J. </a:t>
            </a:r>
            <a:r>
              <a:rPr lang="de-DE" dirty="0" err="1"/>
              <a:t>Labner</a:t>
            </a:r>
            <a:r>
              <a:rPr lang="de-DE" dirty="0"/>
              <a:t>, </a:t>
            </a:r>
            <a:r>
              <a:rPr lang="de-DE" dirty="0" err="1"/>
              <a:t>Ch</a:t>
            </a:r>
            <a:r>
              <a:rPr lang="de-DE" dirty="0"/>
              <a:t>. Steiner</a:t>
            </a:r>
            <a:endParaRPr lang="de-AT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C4C547CD-F170-4752-B004-FC8453416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10B6-A710-4247-8C56-13DD9F74A910}" type="slidenum">
              <a:rPr lang="de-AT" smtClean="0"/>
              <a:t>42</a:t>
            </a:fld>
            <a:endParaRPr lang="de-AT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E1F0BA6-342C-497C-AA49-E024A162DB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190" y="2415442"/>
            <a:ext cx="6315075" cy="129301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F7B593FB-9671-4A5D-B2E6-95251B6599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6190" y="3796048"/>
            <a:ext cx="5829300" cy="70008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5A3F628-4DAD-4637-AB0A-6CA0662685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2108" y="4645913"/>
            <a:ext cx="1693069" cy="45005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1936D34-F9EF-4C84-AF30-E7B742CE6B72}"/>
              </a:ext>
            </a:extLst>
          </p:cNvPr>
          <p:cNvSpPr txBox="1"/>
          <p:nvPr/>
        </p:nvSpPr>
        <p:spPr>
          <a:xfrm>
            <a:off x="3266948" y="4641429"/>
            <a:ext cx="473401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>
                <a:hlinkClick r:id="rId7"/>
              </a:rPr>
              <a:t>6. Workshop Computerunterstützte Inhaltserschließung - </a:t>
            </a:r>
            <a:r>
              <a:rPr lang="de-DE" sz="1350" dirty="0" err="1">
                <a:hlinkClick r:id="rId7"/>
              </a:rPr>
              <a:t>computerunterstuetzte</a:t>
            </a:r>
            <a:r>
              <a:rPr lang="de-DE" sz="1350" dirty="0">
                <a:hlinkClick r:id="rId7"/>
              </a:rPr>
              <a:t> </a:t>
            </a:r>
            <a:r>
              <a:rPr lang="de-DE" sz="1350" dirty="0" err="1">
                <a:hlinkClick r:id="rId7"/>
              </a:rPr>
              <a:t>inhaltserschliessung</a:t>
            </a:r>
            <a:r>
              <a:rPr lang="de-DE" sz="1350" dirty="0">
                <a:hlinkClick r:id="rId7"/>
              </a:rPr>
              <a:t> - Deutsche Nationalbibliothek - Wiki (dnb.de)</a:t>
            </a:r>
            <a:r>
              <a:rPr lang="de-DE" sz="1350" dirty="0"/>
              <a:t>       </a:t>
            </a:r>
            <a:r>
              <a:rPr lang="de-DE" sz="1350" b="1" dirty="0"/>
              <a:t>2 Folien als Zitat…:</a:t>
            </a:r>
            <a:endParaRPr lang="de-AT" sz="135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128ED60-DA80-4797-BB53-4642240CCFD3}"/>
              </a:ext>
            </a:extLst>
          </p:cNvPr>
          <p:cNvSpPr txBox="1"/>
          <p:nvPr/>
        </p:nvSpPr>
        <p:spPr>
          <a:xfrm>
            <a:off x="2337047" y="1246883"/>
            <a:ext cx="3979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1" dirty="0"/>
              <a:t>DATENOPTIMIERUNG DURCH DEN DA-3</a:t>
            </a:r>
            <a:endParaRPr lang="de-AT" sz="3000" b="1" dirty="0"/>
          </a:p>
        </p:txBody>
      </p:sp>
    </p:spTree>
    <p:extLst>
      <p:ext uri="{BB962C8B-B14F-4D97-AF65-F5344CB8AC3E}">
        <p14:creationId xmlns:p14="http://schemas.microsoft.com/office/powerpoint/2010/main" val="2980943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50D2FFA-28EB-45F8-BE77-AF8490320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888" y="863799"/>
            <a:ext cx="1982391" cy="76616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839F83A-6921-4703-B327-EF1CCA716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34" y="953204"/>
            <a:ext cx="2043113" cy="800100"/>
          </a:xfrm>
          <a:prstGeom prst="rect">
            <a:avLst/>
          </a:prstGeom>
        </p:spPr>
      </p:pic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A5E3ABE-275B-412A-AC47-320E5FAC17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624513"/>
            <a:ext cx="7734115" cy="273844"/>
          </a:xfrm>
        </p:spPr>
        <p:txBody>
          <a:bodyPr/>
          <a:lstStyle/>
          <a:p>
            <a:r>
              <a:rPr lang="de-DE" dirty="0"/>
              <a:t>Österreichischer Bibliothekskongress 3.5.2023 Innsbruck                                           Der DA-3 im OBV                                                                             J. </a:t>
            </a:r>
            <a:r>
              <a:rPr lang="de-DE" dirty="0" err="1"/>
              <a:t>Labner</a:t>
            </a:r>
            <a:r>
              <a:rPr lang="de-DE" dirty="0"/>
              <a:t>, </a:t>
            </a:r>
            <a:r>
              <a:rPr lang="de-DE" dirty="0" err="1"/>
              <a:t>Ch</a:t>
            </a:r>
            <a:r>
              <a:rPr lang="de-DE" dirty="0"/>
              <a:t>. Steiner</a:t>
            </a:r>
            <a:endParaRPr lang="de-AT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C4C547CD-F170-4752-B004-FC8453416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10B6-A710-4247-8C56-13DD9F74A910}" type="slidenum">
              <a:rPr lang="de-AT" smtClean="0"/>
              <a:t>43</a:t>
            </a:fld>
            <a:endParaRPr lang="de-AT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1C30F85-28C3-4151-867C-0D6108FCF3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12143"/>
            <a:ext cx="9144000" cy="399813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7FB3F21C-DE39-4168-BBDA-0605522B78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8081" y="1799739"/>
            <a:ext cx="3378263" cy="19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193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50D2FFA-28EB-45F8-BE77-AF8490320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888" y="863799"/>
            <a:ext cx="1982391" cy="76616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839F83A-6921-4703-B327-EF1CCA716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34" y="953204"/>
            <a:ext cx="2043113" cy="800100"/>
          </a:xfrm>
          <a:prstGeom prst="rect">
            <a:avLst/>
          </a:prstGeom>
        </p:spPr>
      </p:pic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A5E3ABE-275B-412A-AC47-320E5FAC17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624513"/>
            <a:ext cx="7734115" cy="273844"/>
          </a:xfrm>
        </p:spPr>
        <p:txBody>
          <a:bodyPr/>
          <a:lstStyle/>
          <a:p>
            <a:r>
              <a:rPr lang="de-DE" dirty="0"/>
              <a:t>Österreichischer Bibliothekskongress 3.5.2023 Innsbruck                                           Der DA-3 im OBV                                                                             J. </a:t>
            </a:r>
            <a:r>
              <a:rPr lang="de-DE" dirty="0" err="1"/>
              <a:t>Labner</a:t>
            </a:r>
            <a:r>
              <a:rPr lang="de-DE" dirty="0"/>
              <a:t>, </a:t>
            </a:r>
            <a:r>
              <a:rPr lang="de-DE" dirty="0" err="1"/>
              <a:t>Ch</a:t>
            </a:r>
            <a:r>
              <a:rPr lang="de-DE" dirty="0"/>
              <a:t>. Steiner</a:t>
            </a:r>
            <a:endParaRPr lang="de-AT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C4C547CD-F170-4752-B004-FC8453416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10B6-A710-4247-8C56-13DD9F74A910}" type="slidenum">
              <a:rPr lang="de-AT" smtClean="0"/>
              <a:t>44</a:t>
            </a:fld>
            <a:endParaRPr lang="de-AT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E08D276-9421-4E57-9F10-310E655E20AC}"/>
              </a:ext>
            </a:extLst>
          </p:cNvPr>
          <p:cNvSpPr txBox="1"/>
          <p:nvPr/>
        </p:nvSpPr>
        <p:spPr>
          <a:xfrm>
            <a:off x="187540" y="1720587"/>
            <a:ext cx="8768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…und so können sie qualitativ durch „human in </a:t>
            </a:r>
            <a:r>
              <a:rPr lang="de-DE" dirty="0" err="1"/>
              <a:t>the</a:t>
            </a:r>
            <a:r>
              <a:rPr lang="de-DE" dirty="0"/>
              <a:t> loop“ bewertet und verbessert werden…</a:t>
            </a:r>
            <a:endParaRPr lang="de-AT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ECB143D-11AD-4B7F-BEE1-22DC63249F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943" y="2017049"/>
            <a:ext cx="7734115" cy="339387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8ADF3F3E-6092-454F-AF0A-E0384EC7BE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380" y="5477266"/>
            <a:ext cx="3971818" cy="23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179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50D2FFA-28EB-45F8-BE77-AF8490320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888" y="863799"/>
            <a:ext cx="1982391" cy="76616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839F83A-6921-4703-B327-EF1CCA716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34" y="953204"/>
            <a:ext cx="2043113" cy="800100"/>
          </a:xfrm>
          <a:prstGeom prst="rect">
            <a:avLst/>
          </a:prstGeom>
        </p:spPr>
      </p:pic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A5E3ABE-275B-412A-AC47-320E5FAC17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624513"/>
            <a:ext cx="7734115" cy="273844"/>
          </a:xfrm>
        </p:spPr>
        <p:txBody>
          <a:bodyPr/>
          <a:lstStyle/>
          <a:p>
            <a:r>
              <a:rPr lang="de-DE" dirty="0"/>
              <a:t>Österreichischer Bibliothekskongress 3.5.2023 Innsbruck                                           Der DA-3 im OBV                                                                             J. </a:t>
            </a:r>
            <a:r>
              <a:rPr lang="de-DE" dirty="0" err="1"/>
              <a:t>Labner</a:t>
            </a:r>
            <a:r>
              <a:rPr lang="de-DE" dirty="0"/>
              <a:t>, </a:t>
            </a:r>
            <a:r>
              <a:rPr lang="de-DE" dirty="0" err="1"/>
              <a:t>Ch</a:t>
            </a:r>
            <a:r>
              <a:rPr lang="de-DE" dirty="0"/>
              <a:t>. Steiner</a:t>
            </a:r>
            <a:endParaRPr lang="de-AT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C4C547CD-F170-4752-B004-FC8453416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10B6-A710-4247-8C56-13DD9F74A910}" type="slidenum">
              <a:rPr lang="de-AT" smtClean="0"/>
              <a:t>45</a:t>
            </a:fld>
            <a:endParaRPr lang="de-AT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E3E5B51-EE7C-43AB-8029-92902A7AA74C}"/>
              </a:ext>
            </a:extLst>
          </p:cNvPr>
          <p:cNvSpPr txBox="1"/>
          <p:nvPr/>
        </p:nvSpPr>
        <p:spPr>
          <a:xfrm>
            <a:off x="134634" y="1839069"/>
            <a:ext cx="870899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00" dirty="0"/>
              <a:t>…Schnittstelle zu den produktiven Normdatenbanken… </a:t>
            </a:r>
            <a:r>
              <a:rPr lang="de-DE" sz="1350" dirty="0"/>
              <a:t>(im Profil der DNB als Anwendung)</a:t>
            </a:r>
          </a:p>
          <a:p>
            <a:endParaRPr lang="de-DE" sz="600" dirty="0"/>
          </a:p>
          <a:p>
            <a:r>
              <a:rPr lang="de-DE" dirty="0"/>
              <a:t>       …vielleicht ein Ansatz für eine Option zum Anlegen von Normdaten für alle im DA-3?</a:t>
            </a:r>
          </a:p>
          <a:p>
            <a:r>
              <a:rPr lang="de-DE" dirty="0"/>
              <a:t>	…vielleicht wenn die GND in Wiki-Base (und nicht in der </a:t>
            </a:r>
            <a:r>
              <a:rPr lang="de-DE" dirty="0" err="1"/>
              <a:t>WinIBW</a:t>
            </a:r>
            <a:r>
              <a:rPr lang="de-DE" dirty="0"/>
              <a:t>) gehostet wird?  </a:t>
            </a:r>
            <a:endParaRPr lang="de-AT" sz="135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07A0D80-7220-441D-A3E5-34C4568001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078" y="2904139"/>
            <a:ext cx="6826329" cy="26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8306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50D2FFA-28EB-45F8-BE77-AF8490320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888" y="863799"/>
            <a:ext cx="1982391" cy="76616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839F83A-6921-4703-B327-EF1CCA716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34" y="953204"/>
            <a:ext cx="2043113" cy="800100"/>
          </a:xfrm>
          <a:prstGeom prst="rect">
            <a:avLst/>
          </a:prstGeom>
        </p:spPr>
      </p:pic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A5E3ABE-275B-412A-AC47-320E5FAC17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624513"/>
            <a:ext cx="7734115" cy="273844"/>
          </a:xfrm>
        </p:spPr>
        <p:txBody>
          <a:bodyPr/>
          <a:lstStyle/>
          <a:p>
            <a:r>
              <a:rPr lang="de-DE" dirty="0"/>
              <a:t>Österreichischer Bibliothekskongress 3.5.2023 Innsbruck                                           Der DA-3 im OBV                                                                             J. </a:t>
            </a:r>
            <a:r>
              <a:rPr lang="de-DE" dirty="0" err="1"/>
              <a:t>Labner</a:t>
            </a:r>
            <a:r>
              <a:rPr lang="de-DE" dirty="0"/>
              <a:t>, </a:t>
            </a:r>
            <a:r>
              <a:rPr lang="de-DE" dirty="0" err="1"/>
              <a:t>Ch</a:t>
            </a:r>
            <a:r>
              <a:rPr lang="de-DE" dirty="0"/>
              <a:t>. Steiner</a:t>
            </a:r>
            <a:endParaRPr lang="de-AT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C4C547CD-F170-4752-B004-FC8453416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10B6-A710-4247-8C56-13DD9F74A910}" type="slidenum">
              <a:rPr lang="de-AT" smtClean="0"/>
              <a:t>46</a:t>
            </a:fld>
            <a:endParaRPr lang="de-AT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5691A99-37DD-40BD-B203-1EA213C00E69}"/>
              </a:ext>
            </a:extLst>
          </p:cNvPr>
          <p:cNvSpPr txBox="1"/>
          <p:nvPr/>
        </p:nvSpPr>
        <p:spPr>
          <a:xfrm>
            <a:off x="246356" y="2075725"/>
            <a:ext cx="66101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00" dirty="0" err="1"/>
              <a:t>Zukunfstperspektive</a:t>
            </a:r>
            <a:r>
              <a:rPr lang="de-DE" sz="2100" dirty="0"/>
              <a:t> „Ähnlichkeitssuche“…</a:t>
            </a:r>
            <a:endParaRPr lang="de-AT" sz="210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EDE777A-AD19-4A8F-B13E-0A564DDDAA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1984" y="2468140"/>
            <a:ext cx="4735336" cy="292572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D77ACE87-E67B-4FF0-BD4F-B09EEFCF89A3}"/>
              </a:ext>
            </a:extLst>
          </p:cNvPr>
          <p:cNvSpPr txBox="1"/>
          <p:nvPr/>
        </p:nvSpPr>
        <p:spPr>
          <a:xfrm>
            <a:off x="2421146" y="1456148"/>
            <a:ext cx="38267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/>
              <a:t>KI im DA-3 integriert…</a:t>
            </a:r>
            <a:endParaRPr lang="de-AT" sz="3000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5D97DCC-3AB2-430C-B848-2D3CE54574CB}"/>
              </a:ext>
            </a:extLst>
          </p:cNvPr>
          <p:cNvSpPr txBox="1"/>
          <p:nvPr/>
        </p:nvSpPr>
        <p:spPr>
          <a:xfrm>
            <a:off x="7337394" y="5151823"/>
            <a:ext cx="153805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b="1" dirty="0"/>
              <a:t>1 Folie als Zitat…:</a:t>
            </a:r>
            <a:endParaRPr lang="de-AT" sz="1350" b="1" dirty="0"/>
          </a:p>
        </p:txBody>
      </p:sp>
    </p:spTree>
    <p:extLst>
      <p:ext uri="{BB962C8B-B14F-4D97-AF65-F5344CB8AC3E}">
        <p14:creationId xmlns:p14="http://schemas.microsoft.com/office/powerpoint/2010/main" val="35182718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50D2FFA-28EB-45F8-BE77-AF8490320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888" y="863799"/>
            <a:ext cx="1982391" cy="76616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839F83A-6921-4703-B327-EF1CCA716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34" y="953204"/>
            <a:ext cx="2043113" cy="800100"/>
          </a:xfrm>
          <a:prstGeom prst="rect">
            <a:avLst/>
          </a:prstGeom>
        </p:spPr>
      </p:pic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A5E3ABE-275B-412A-AC47-320E5FAC17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624513"/>
            <a:ext cx="7734115" cy="273844"/>
          </a:xfrm>
        </p:spPr>
        <p:txBody>
          <a:bodyPr/>
          <a:lstStyle/>
          <a:p>
            <a:r>
              <a:rPr lang="de-DE" dirty="0"/>
              <a:t>Österreichischer Bibliothekskongress 3.5.2023 Innsbruck                                           Der DA-3 im OBV                                                                             J. </a:t>
            </a:r>
            <a:r>
              <a:rPr lang="de-DE" dirty="0" err="1"/>
              <a:t>Labner</a:t>
            </a:r>
            <a:r>
              <a:rPr lang="de-DE" dirty="0"/>
              <a:t>, </a:t>
            </a:r>
            <a:r>
              <a:rPr lang="de-DE" dirty="0" err="1"/>
              <a:t>Ch</a:t>
            </a:r>
            <a:r>
              <a:rPr lang="de-DE" dirty="0"/>
              <a:t>. Steiner</a:t>
            </a:r>
            <a:endParaRPr lang="de-AT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C4C547CD-F170-4752-B004-FC8453416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10B6-A710-4247-8C56-13DD9F74A910}" type="slidenum">
              <a:rPr lang="de-AT" smtClean="0"/>
              <a:t>47</a:t>
            </a:fld>
            <a:endParaRPr lang="de-AT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7450A21-95C4-4973-BF20-B8700069B6BD}"/>
              </a:ext>
            </a:extLst>
          </p:cNvPr>
          <p:cNvSpPr txBox="1"/>
          <p:nvPr/>
        </p:nvSpPr>
        <p:spPr>
          <a:xfrm>
            <a:off x="249382" y="1262495"/>
            <a:ext cx="86764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</a:t>
            </a:r>
          </a:p>
          <a:p>
            <a:endParaRPr lang="de-DE" dirty="0"/>
          </a:p>
          <a:p>
            <a:r>
              <a:rPr lang="de-DE" dirty="0"/>
              <a:t>	- Suche nach anderen Ausgaben</a:t>
            </a:r>
          </a:p>
          <a:p>
            <a:r>
              <a:rPr lang="de-DE" dirty="0"/>
              <a:t>	- GND-Schlagwort-Vorschläge aufgrund von Konkordanzen (Klassifikationen)</a:t>
            </a:r>
          </a:p>
          <a:p>
            <a:r>
              <a:rPr lang="de-DE" dirty="0"/>
              <a:t>	- Suche nach ähnlich beschlagworteten Titeln als Vorschlag</a:t>
            </a:r>
          </a:p>
          <a:p>
            <a:r>
              <a:rPr lang="de-DE" dirty="0"/>
              <a:t>	- Suche nach ähnlich lautenden Titeln und deren </a:t>
            </a:r>
            <a:r>
              <a:rPr lang="de-DE" dirty="0" err="1"/>
              <a:t>Beschlagwortung</a:t>
            </a:r>
            <a:r>
              <a:rPr lang="de-DE" dirty="0"/>
              <a:t> als Vorschlag</a:t>
            </a:r>
            <a:endParaRPr lang="de-AT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11CBDE7-0E8B-401D-B100-0FF2FB205F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14" y="3111276"/>
            <a:ext cx="4629150" cy="210026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15D88115-33D6-48A1-8029-1BF55F13DC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1499" y="5082237"/>
            <a:ext cx="5972175" cy="54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9223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50D2FFA-28EB-45F8-BE77-AF8490320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659" y="1038080"/>
            <a:ext cx="1982391" cy="76616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839F83A-6921-4703-B327-EF1CCA716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34" y="953204"/>
            <a:ext cx="2043113" cy="800100"/>
          </a:xfrm>
          <a:prstGeom prst="rect">
            <a:avLst/>
          </a:prstGeom>
        </p:spPr>
      </p:pic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A5E3ABE-275B-412A-AC47-320E5FAC17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624513"/>
            <a:ext cx="7734115" cy="273844"/>
          </a:xfrm>
        </p:spPr>
        <p:txBody>
          <a:bodyPr/>
          <a:lstStyle/>
          <a:p>
            <a:r>
              <a:rPr lang="de-DE" dirty="0"/>
              <a:t>Österreichischer Bibliothekskongress 3.5.2023 Innsbruck                                           Der DA-3 im OBV                                                                             J. </a:t>
            </a:r>
            <a:r>
              <a:rPr lang="de-DE" dirty="0" err="1"/>
              <a:t>Labner</a:t>
            </a:r>
            <a:r>
              <a:rPr lang="de-DE" dirty="0"/>
              <a:t>, </a:t>
            </a:r>
            <a:r>
              <a:rPr lang="de-DE" dirty="0" err="1"/>
              <a:t>Ch</a:t>
            </a:r>
            <a:r>
              <a:rPr lang="de-DE" dirty="0"/>
              <a:t>. Steiner</a:t>
            </a:r>
            <a:endParaRPr lang="de-AT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C4C547CD-F170-4752-B004-FC8453416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10B6-A710-4247-8C56-13DD9F74A910}" type="slidenum">
              <a:rPr lang="de-AT" smtClean="0"/>
              <a:t>48</a:t>
            </a:fld>
            <a:endParaRPr lang="de-AT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C48F892-CE01-4A96-A647-0672CCDE14FF}"/>
              </a:ext>
            </a:extLst>
          </p:cNvPr>
          <p:cNvSpPr txBox="1"/>
          <p:nvPr/>
        </p:nvSpPr>
        <p:spPr>
          <a:xfrm>
            <a:off x="495414" y="4720367"/>
            <a:ext cx="70404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050" dirty="0"/>
              <a:t>relevante</a:t>
            </a:r>
            <a:br>
              <a:rPr lang="de-DE" sz="1050" dirty="0"/>
            </a:br>
            <a:r>
              <a:rPr lang="de-DE" sz="1050" dirty="0"/>
              <a:t>Preprints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31D9B0B-0160-4504-A117-D40D79033EDF}"/>
              </a:ext>
            </a:extLst>
          </p:cNvPr>
          <p:cNvSpPr txBox="1"/>
          <p:nvPr/>
        </p:nvSpPr>
        <p:spPr>
          <a:xfrm>
            <a:off x="1669390" y="3834475"/>
            <a:ext cx="85311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050" dirty="0"/>
              <a:t>ähnliche</a:t>
            </a:r>
            <a:br>
              <a:rPr lang="de-DE" sz="1050" dirty="0"/>
            </a:br>
            <a:r>
              <a:rPr lang="de-DE" sz="1050" dirty="0" err="1"/>
              <a:t>Katalogisate</a:t>
            </a:r>
            <a:endParaRPr lang="de-DE" sz="105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C2BED02-E589-477B-98A5-44600569ED83}"/>
              </a:ext>
            </a:extLst>
          </p:cNvPr>
          <p:cNvSpPr txBox="1"/>
          <p:nvPr/>
        </p:nvSpPr>
        <p:spPr>
          <a:xfrm>
            <a:off x="775372" y="5147409"/>
            <a:ext cx="896399" cy="5078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900" dirty="0"/>
              <a:t>◉ Erster Titel</a:t>
            </a:r>
          </a:p>
          <a:p>
            <a:r>
              <a:rPr lang="de-DE" sz="900" dirty="0"/>
              <a:t>◉ Zweiter Titel</a:t>
            </a:r>
          </a:p>
          <a:p>
            <a:r>
              <a:rPr lang="de-DE" sz="900" dirty="0"/>
              <a:t>◉ Dritter Titel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4A20EAB-4A37-46B2-9418-BEAC03D721A4}"/>
              </a:ext>
            </a:extLst>
          </p:cNvPr>
          <p:cNvSpPr txBox="1"/>
          <p:nvPr/>
        </p:nvSpPr>
        <p:spPr>
          <a:xfrm>
            <a:off x="2078038" y="4267285"/>
            <a:ext cx="896399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900" dirty="0"/>
              <a:t>◎ Erster Titel</a:t>
            </a:r>
          </a:p>
          <a:p>
            <a:r>
              <a:rPr lang="de-DE" sz="900" dirty="0"/>
              <a:t>◎ Zweiter Titel</a:t>
            </a:r>
          </a:p>
          <a:p>
            <a:r>
              <a:rPr lang="de-DE" sz="900" dirty="0"/>
              <a:t>◎ Dritter Titel</a:t>
            </a:r>
          </a:p>
          <a:p>
            <a:r>
              <a:rPr lang="de-DE" sz="900" dirty="0"/>
              <a:t>◎ etc.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6F3781A-F97D-46CF-8D66-378F156B1F6A}"/>
              </a:ext>
            </a:extLst>
          </p:cNvPr>
          <p:cNvSpPr txBox="1"/>
          <p:nvPr/>
        </p:nvSpPr>
        <p:spPr>
          <a:xfrm>
            <a:off x="3039261" y="2765042"/>
            <a:ext cx="886782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050" dirty="0" err="1"/>
              <a:t>Katalogisate</a:t>
            </a:r>
            <a:r>
              <a:rPr lang="de-DE" sz="1050" dirty="0"/>
              <a:t>,</a:t>
            </a:r>
          </a:p>
          <a:p>
            <a:pPr algn="r"/>
            <a:r>
              <a:rPr lang="de-DE" sz="1050" dirty="0"/>
              <a:t>relevante</a:t>
            </a:r>
          </a:p>
          <a:p>
            <a:pPr algn="r"/>
            <a:r>
              <a:rPr lang="de-DE" sz="1050" dirty="0"/>
              <a:t>markiert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539CA4C-AA3A-462F-B730-DC4057831A81}"/>
              </a:ext>
            </a:extLst>
          </p:cNvPr>
          <p:cNvSpPr txBox="1"/>
          <p:nvPr/>
        </p:nvSpPr>
        <p:spPr>
          <a:xfrm>
            <a:off x="3502129" y="3354753"/>
            <a:ext cx="896399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900" dirty="0"/>
              <a:t>◉ Erster Titel</a:t>
            </a:r>
          </a:p>
          <a:p>
            <a:r>
              <a:rPr lang="de-DE" sz="900" dirty="0"/>
              <a:t>◉ Zweiter Titel</a:t>
            </a:r>
          </a:p>
          <a:p>
            <a:r>
              <a:rPr lang="de-DE" sz="900" dirty="0"/>
              <a:t>◎ Dritter Titel</a:t>
            </a:r>
          </a:p>
          <a:p>
            <a:r>
              <a:rPr lang="de-DE" sz="900" dirty="0"/>
              <a:t>◎ etc.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64E1F49-3E06-41AD-AB94-6DA33D5F96EF}"/>
              </a:ext>
            </a:extLst>
          </p:cNvPr>
          <p:cNvSpPr txBox="1"/>
          <p:nvPr/>
        </p:nvSpPr>
        <p:spPr>
          <a:xfrm>
            <a:off x="6845391" y="1155706"/>
            <a:ext cx="939681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Schlagwörter,</a:t>
            </a:r>
          </a:p>
          <a:p>
            <a:r>
              <a:rPr lang="de-DE" sz="1050" dirty="0"/>
              <a:t>relevante</a:t>
            </a:r>
            <a:br>
              <a:rPr lang="de-DE" sz="1050" dirty="0"/>
            </a:br>
            <a:r>
              <a:rPr lang="de-DE" sz="1050" dirty="0"/>
              <a:t>markiert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19A24CDE-4EF1-43C0-8E5D-5D2BE78828FB}"/>
              </a:ext>
            </a:extLst>
          </p:cNvPr>
          <p:cNvSpPr txBox="1"/>
          <p:nvPr/>
        </p:nvSpPr>
        <p:spPr>
          <a:xfrm>
            <a:off x="6845390" y="1732787"/>
            <a:ext cx="1213794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900" dirty="0"/>
              <a:t>◉ Erstes Schlagwort</a:t>
            </a:r>
          </a:p>
          <a:p>
            <a:r>
              <a:rPr lang="de-DE" sz="900" dirty="0"/>
              <a:t>◉ Zweites Schlagwort</a:t>
            </a:r>
          </a:p>
          <a:p>
            <a:r>
              <a:rPr lang="de-DE" sz="900" dirty="0"/>
              <a:t>◎ Drittes Schlagwort</a:t>
            </a:r>
          </a:p>
          <a:p>
            <a:r>
              <a:rPr lang="de-DE" sz="900" dirty="0"/>
              <a:t>◎ etc.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9E9EBE3-40DE-4771-A5BD-CAF901D70BC5}"/>
              </a:ext>
            </a:extLst>
          </p:cNvPr>
          <p:cNvSpPr txBox="1"/>
          <p:nvPr/>
        </p:nvSpPr>
        <p:spPr>
          <a:xfrm>
            <a:off x="148989" y="1822411"/>
            <a:ext cx="26057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+mj-lt"/>
              <a:buAutoNum type="arabicPeriod"/>
            </a:pPr>
            <a:r>
              <a:rPr lang="de-DE" sz="900" dirty="0"/>
              <a:t>Wähle Titel / Abstracts von Preprints (blau) als Ausgangslage</a:t>
            </a:r>
          </a:p>
          <a:p>
            <a:pPr marL="171450" indent="-171450">
              <a:buFont typeface="+mj-lt"/>
              <a:buAutoNum type="arabicPeriod"/>
            </a:pPr>
            <a:r>
              <a:rPr lang="de-DE" sz="900" dirty="0"/>
              <a:t>Suche nach </a:t>
            </a:r>
            <a:r>
              <a:rPr lang="de-DE" sz="900" dirty="0" err="1"/>
              <a:t>Katalogisaten</a:t>
            </a:r>
            <a:r>
              <a:rPr lang="de-DE" sz="900" dirty="0"/>
              <a:t> (grün) mit ähnlichen Titeln</a:t>
            </a:r>
          </a:p>
          <a:p>
            <a:pPr marL="171450" indent="-171450">
              <a:buFont typeface="+mj-lt"/>
              <a:buAutoNum type="arabicPeriod"/>
            </a:pPr>
            <a:r>
              <a:rPr lang="de-DE" sz="900" dirty="0"/>
              <a:t>Wähle relevante Titel aus den gefundenen </a:t>
            </a:r>
            <a:r>
              <a:rPr lang="de-DE" sz="900" dirty="0" err="1"/>
              <a:t>Katalogisaten</a:t>
            </a:r>
            <a:endParaRPr lang="de-DE" sz="900" dirty="0"/>
          </a:p>
          <a:p>
            <a:pPr marL="171450" indent="-171450">
              <a:buFont typeface="+mj-lt"/>
              <a:buAutoNum type="arabicPeriod"/>
            </a:pPr>
            <a:r>
              <a:rPr lang="de-DE" sz="900" dirty="0"/>
              <a:t>Rangliste </a:t>
            </a:r>
            <a:r>
              <a:rPr lang="de-DE" sz="900" dirty="0" err="1"/>
              <a:t>verbesseren</a:t>
            </a:r>
            <a:r>
              <a:rPr lang="de-DE" sz="900" dirty="0"/>
              <a:t> mit relevanten </a:t>
            </a:r>
            <a:r>
              <a:rPr lang="de-DE" sz="900" dirty="0" err="1"/>
              <a:t>Katalogisaten</a:t>
            </a:r>
            <a:endParaRPr lang="de-DE" sz="900" dirty="0"/>
          </a:p>
          <a:p>
            <a:pPr marL="171450" indent="-171450">
              <a:buFont typeface="+mj-lt"/>
              <a:buAutoNum type="arabicPeriod"/>
            </a:pPr>
            <a:r>
              <a:rPr lang="de-DE" sz="900" dirty="0"/>
              <a:t>Suche nach Schlagwörtern basierend auf Titel / Abstracts von Preprints und den </a:t>
            </a:r>
            <a:r>
              <a:rPr lang="de-DE" sz="900" dirty="0" err="1"/>
              <a:t>Katalogisaten</a:t>
            </a:r>
            <a:r>
              <a:rPr lang="de-DE" sz="900" dirty="0"/>
              <a:t> unter Berücksichtigung der Relevanzinfo</a:t>
            </a:r>
          </a:p>
          <a:p>
            <a:pPr marL="171450" indent="-171450">
              <a:buFont typeface="+mj-lt"/>
              <a:buAutoNum type="arabicPeriod"/>
            </a:pPr>
            <a:r>
              <a:rPr lang="de-DE" sz="900" dirty="0"/>
              <a:t>Wähle relevante Schlagwörter</a:t>
            </a:r>
          </a:p>
          <a:p>
            <a:pPr marL="171450" indent="-171450">
              <a:buFont typeface="+mj-lt"/>
              <a:buAutoNum type="arabicPeriod"/>
            </a:pPr>
            <a:r>
              <a:rPr lang="de-DE" sz="900" dirty="0"/>
              <a:t>Rangliste mit den </a:t>
            </a:r>
            <a:r>
              <a:rPr lang="de-DE" sz="900" dirty="0" err="1"/>
              <a:t>Katalogisaten</a:t>
            </a:r>
            <a:r>
              <a:rPr lang="de-DE" sz="900" dirty="0"/>
              <a:t> </a:t>
            </a:r>
            <a:r>
              <a:rPr lang="de-DE" sz="900" dirty="0" err="1"/>
              <a:t>verbesseren</a:t>
            </a:r>
            <a:r>
              <a:rPr lang="de-DE" sz="900" dirty="0"/>
              <a:t> mit den relevanten Schlagwörtern</a:t>
            </a:r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D12E6F0C-5952-4CCA-981C-1F4DE82E1140}"/>
              </a:ext>
            </a:extLst>
          </p:cNvPr>
          <p:cNvCxnSpPr>
            <a:cxnSpLocks/>
          </p:cNvCxnSpPr>
          <p:nvPr/>
        </p:nvCxnSpPr>
        <p:spPr>
          <a:xfrm>
            <a:off x="294894" y="5389782"/>
            <a:ext cx="457677" cy="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winkelte Verbindung 33">
            <a:extLst>
              <a:ext uri="{FF2B5EF4-FFF2-40B4-BE49-F238E27FC236}">
                <a16:creationId xmlns:a16="http://schemas.microsoft.com/office/drawing/2014/main" id="{BAD5199E-F6CD-40FB-97AD-63194CF38CFA}"/>
              </a:ext>
            </a:extLst>
          </p:cNvPr>
          <p:cNvCxnSpPr>
            <a:stCxn id="11" idx="0"/>
            <a:endCxn id="13" idx="1"/>
          </p:cNvCxnSpPr>
          <p:nvPr/>
        </p:nvCxnSpPr>
        <p:spPr>
          <a:xfrm rot="5400000" flipH="1" flipV="1">
            <a:off x="1372326" y="4441697"/>
            <a:ext cx="556958" cy="854466"/>
          </a:xfrm>
          <a:prstGeom prst="bentConnector2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winkelte Verbindung 37">
            <a:extLst>
              <a:ext uri="{FF2B5EF4-FFF2-40B4-BE49-F238E27FC236}">
                <a16:creationId xmlns:a16="http://schemas.microsoft.com/office/drawing/2014/main" id="{9A37DB16-FE6E-42CB-8343-4A7186583FB9}"/>
              </a:ext>
            </a:extLst>
          </p:cNvPr>
          <p:cNvCxnSpPr>
            <a:stCxn id="13" idx="0"/>
            <a:endCxn id="15" idx="1"/>
          </p:cNvCxnSpPr>
          <p:nvPr/>
        </p:nvCxnSpPr>
        <p:spPr>
          <a:xfrm rot="5400000" flipH="1" flipV="1">
            <a:off x="2719500" y="3484657"/>
            <a:ext cx="589366" cy="975891"/>
          </a:xfrm>
          <a:prstGeom prst="bentConnector2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winkelte Verbindung 39">
            <a:extLst>
              <a:ext uri="{FF2B5EF4-FFF2-40B4-BE49-F238E27FC236}">
                <a16:creationId xmlns:a16="http://schemas.microsoft.com/office/drawing/2014/main" id="{C76E512C-6A42-47A4-A8D1-03334B4FA2A5}"/>
              </a:ext>
            </a:extLst>
          </p:cNvPr>
          <p:cNvCxnSpPr>
            <a:cxnSpLocks/>
            <a:stCxn id="15" idx="0"/>
            <a:endCxn id="23" idx="1"/>
          </p:cNvCxnSpPr>
          <p:nvPr/>
        </p:nvCxnSpPr>
        <p:spPr>
          <a:xfrm rot="5400000" flipH="1" flipV="1">
            <a:off x="4161350" y="2468180"/>
            <a:ext cx="675552" cy="1097595"/>
          </a:xfrm>
          <a:prstGeom prst="bentConnector2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05FDF97C-B423-42CA-9B41-D763B04B264C}"/>
              </a:ext>
            </a:extLst>
          </p:cNvPr>
          <p:cNvSpPr txBox="1"/>
          <p:nvPr/>
        </p:nvSpPr>
        <p:spPr>
          <a:xfrm>
            <a:off x="5047924" y="2356035"/>
            <a:ext cx="1213794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900" dirty="0"/>
              <a:t>◎ Erstes Schlagwort</a:t>
            </a:r>
          </a:p>
          <a:p>
            <a:r>
              <a:rPr lang="de-DE" sz="900" dirty="0"/>
              <a:t>◎ Zweites Schlagwort</a:t>
            </a:r>
          </a:p>
          <a:p>
            <a:r>
              <a:rPr lang="de-DE" sz="900" dirty="0"/>
              <a:t>◎ Drittes Schlagwort</a:t>
            </a:r>
          </a:p>
          <a:p>
            <a:r>
              <a:rPr lang="de-DE" sz="900" dirty="0"/>
              <a:t>◎ etc.</a:t>
            </a:r>
          </a:p>
        </p:txBody>
      </p:sp>
      <p:cxnSp>
        <p:nvCxnSpPr>
          <p:cNvPr id="24" name="Gewinkelte Verbindung 44">
            <a:extLst>
              <a:ext uri="{FF2B5EF4-FFF2-40B4-BE49-F238E27FC236}">
                <a16:creationId xmlns:a16="http://schemas.microsoft.com/office/drawing/2014/main" id="{A8ACD9A0-AEE4-43FB-A073-B45FCE53A4E0}"/>
              </a:ext>
            </a:extLst>
          </p:cNvPr>
          <p:cNvCxnSpPr>
            <a:cxnSpLocks/>
            <a:stCxn id="23" idx="0"/>
            <a:endCxn id="17" idx="1"/>
          </p:cNvCxnSpPr>
          <p:nvPr/>
        </p:nvCxnSpPr>
        <p:spPr>
          <a:xfrm rot="5400000" flipH="1" flipV="1">
            <a:off x="6100064" y="1610710"/>
            <a:ext cx="300082" cy="1190569"/>
          </a:xfrm>
          <a:prstGeom prst="bentConnector2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ECD2BB6E-7835-4589-8787-FEFF0DCABE10}"/>
              </a:ext>
            </a:extLst>
          </p:cNvPr>
          <p:cNvSpPr txBox="1"/>
          <p:nvPr/>
        </p:nvSpPr>
        <p:spPr>
          <a:xfrm>
            <a:off x="385634" y="5112783"/>
            <a:ext cx="3161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/>
              <a:t>1.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44E7FDE9-4E78-4CF6-BD10-334B345AFF05}"/>
              </a:ext>
            </a:extLst>
          </p:cNvPr>
          <p:cNvSpPr txBox="1"/>
          <p:nvPr/>
        </p:nvSpPr>
        <p:spPr>
          <a:xfrm>
            <a:off x="1461678" y="4301909"/>
            <a:ext cx="3161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/>
              <a:t>2.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1335C727-26CF-4A4B-8AF1-376963D6D529}"/>
              </a:ext>
            </a:extLst>
          </p:cNvPr>
          <p:cNvSpPr txBox="1"/>
          <p:nvPr/>
        </p:nvSpPr>
        <p:spPr>
          <a:xfrm>
            <a:off x="2855737" y="3372065"/>
            <a:ext cx="3161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/>
              <a:t>3.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D5BD92F0-B873-4AC1-8214-49C6D6AFDF59}"/>
              </a:ext>
            </a:extLst>
          </p:cNvPr>
          <p:cNvSpPr txBox="1"/>
          <p:nvPr/>
        </p:nvSpPr>
        <p:spPr>
          <a:xfrm>
            <a:off x="4352210" y="2378374"/>
            <a:ext cx="3161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/>
              <a:t>5.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CC0953DA-6484-4341-88B1-D7D85AEF1DF2}"/>
              </a:ext>
            </a:extLst>
          </p:cNvPr>
          <p:cNvSpPr txBox="1"/>
          <p:nvPr/>
        </p:nvSpPr>
        <p:spPr>
          <a:xfrm>
            <a:off x="6127019" y="1732786"/>
            <a:ext cx="3161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/>
              <a:t>6.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F28F951D-3633-4732-829B-B88F3EF0E727}"/>
              </a:ext>
            </a:extLst>
          </p:cNvPr>
          <p:cNvSpPr txBox="1"/>
          <p:nvPr/>
        </p:nvSpPr>
        <p:spPr>
          <a:xfrm>
            <a:off x="4726587" y="1928994"/>
            <a:ext cx="90601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050" dirty="0"/>
              <a:t>passende</a:t>
            </a:r>
          </a:p>
          <a:p>
            <a:pPr algn="r"/>
            <a:r>
              <a:rPr lang="de-DE" sz="1050" dirty="0"/>
              <a:t>Schlagwörter</a:t>
            </a:r>
          </a:p>
        </p:txBody>
      </p:sp>
      <p:cxnSp>
        <p:nvCxnSpPr>
          <p:cNvPr id="31" name="Gewinkelte Verbindung 4">
            <a:extLst>
              <a:ext uri="{FF2B5EF4-FFF2-40B4-BE49-F238E27FC236}">
                <a16:creationId xmlns:a16="http://schemas.microsoft.com/office/drawing/2014/main" id="{C475A952-CE4B-4EE4-B822-D89B2BF76F43}"/>
              </a:ext>
            </a:extLst>
          </p:cNvPr>
          <p:cNvCxnSpPr>
            <a:stCxn id="15" idx="2"/>
            <a:endCxn id="13" idx="3"/>
          </p:cNvCxnSpPr>
          <p:nvPr/>
        </p:nvCxnSpPr>
        <p:spPr>
          <a:xfrm rot="5400000">
            <a:off x="3167700" y="3807821"/>
            <a:ext cx="589367" cy="975892"/>
          </a:xfrm>
          <a:prstGeom prst="bentConnector2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winkelte Verbindung 7">
            <a:extLst>
              <a:ext uri="{FF2B5EF4-FFF2-40B4-BE49-F238E27FC236}">
                <a16:creationId xmlns:a16="http://schemas.microsoft.com/office/drawing/2014/main" id="{969814BD-2C0B-4D93-A241-CE9D3EC63335}"/>
              </a:ext>
            </a:extLst>
          </p:cNvPr>
          <p:cNvCxnSpPr>
            <a:stCxn id="17" idx="2"/>
            <a:endCxn id="15" idx="3"/>
          </p:cNvCxnSpPr>
          <p:nvPr/>
        </p:nvCxnSpPr>
        <p:spPr>
          <a:xfrm rot="5400000">
            <a:off x="5276008" y="1501639"/>
            <a:ext cx="1298801" cy="3053759"/>
          </a:xfrm>
          <a:prstGeom prst="bentConnector2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>
            <a:extLst>
              <a:ext uri="{FF2B5EF4-FFF2-40B4-BE49-F238E27FC236}">
                <a16:creationId xmlns:a16="http://schemas.microsoft.com/office/drawing/2014/main" id="{48B3DA9F-D665-4AB2-B98A-B20DCD5A3706}"/>
              </a:ext>
            </a:extLst>
          </p:cNvPr>
          <p:cNvSpPr txBox="1"/>
          <p:nvPr/>
        </p:nvSpPr>
        <p:spPr>
          <a:xfrm>
            <a:off x="3372453" y="4254511"/>
            <a:ext cx="3161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/>
              <a:t>4.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9B2603C4-1B25-4F77-B5C5-D945001C1171}"/>
              </a:ext>
            </a:extLst>
          </p:cNvPr>
          <p:cNvSpPr txBox="1"/>
          <p:nvPr/>
        </p:nvSpPr>
        <p:spPr>
          <a:xfrm>
            <a:off x="5833854" y="3376295"/>
            <a:ext cx="3161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/>
              <a:t>7.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E98E483-FDAA-4FC5-877F-7D6BDA09FBCF}"/>
              </a:ext>
            </a:extLst>
          </p:cNvPr>
          <p:cNvSpPr txBox="1"/>
          <p:nvPr/>
        </p:nvSpPr>
        <p:spPr>
          <a:xfrm>
            <a:off x="2227277" y="953203"/>
            <a:ext cx="26676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1" dirty="0"/>
              <a:t>WORK IN PROGRESS</a:t>
            </a:r>
            <a:endParaRPr lang="de-AT" sz="3000" b="1" dirty="0"/>
          </a:p>
        </p:txBody>
      </p:sp>
    </p:spTree>
    <p:extLst>
      <p:ext uri="{BB962C8B-B14F-4D97-AF65-F5344CB8AC3E}">
        <p14:creationId xmlns:p14="http://schemas.microsoft.com/office/powerpoint/2010/main" val="9371253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32656"/>
            <a:ext cx="2724150" cy="106680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860032" y="33265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solidFill>
                  <a:prstClr val="black"/>
                </a:solidFill>
              </a:rPr>
              <a:t>Zentralredaktion Sacherschließung (ZRSE)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26103" y="1875017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Was kann der DA-3 nicht? </a:t>
            </a:r>
          </a:p>
          <a:p>
            <a:endParaRPr lang="de-DE" sz="2400" dirty="0"/>
          </a:p>
        </p:txBody>
      </p:sp>
      <p:sp>
        <p:nvSpPr>
          <p:cNvPr id="6" name="Textfeld 5"/>
          <p:cNvSpPr txBox="1"/>
          <p:nvPr/>
        </p:nvSpPr>
        <p:spPr>
          <a:xfrm>
            <a:off x="827584" y="2829124"/>
            <a:ext cx="7200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Korrekturen bereits vorhandener Inhaltserschließungs-Felder –                                                                              </a:t>
            </a:r>
          </a:p>
          <a:p>
            <a:r>
              <a:rPr lang="de-DE" sz="2400" dirty="0"/>
              <a:t>    bitte direkt im Bibliothekssystem (ALMA)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Neuansetzungen in der GND (Tools)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Suche über Barcodes von Einzelexemplaren (sind nicht in der NZ)</a:t>
            </a:r>
            <a:endParaRPr lang="de-AT" sz="2400" dirty="0"/>
          </a:p>
          <a:p>
            <a:endParaRPr lang="de-AT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A7A7B96-7A47-4C5D-BFFA-C66F1C492C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898" y="355278"/>
            <a:ext cx="2643188" cy="102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52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9" y="332656"/>
            <a:ext cx="2724150" cy="106680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860032" y="33265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solidFill>
                  <a:prstClr val="black"/>
                </a:solidFill>
              </a:rPr>
              <a:t>Zentralredaktion Sacherschließung (ZRSE)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95536" y="1140866"/>
            <a:ext cx="849694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400" dirty="0"/>
          </a:p>
          <a:p>
            <a:pPr algn="ctr"/>
            <a:r>
              <a:rPr lang="de-DE" sz="2400" dirty="0"/>
              <a:t>Details zur Schnittstelle DA-3/ALMA</a:t>
            </a:r>
          </a:p>
          <a:p>
            <a:endParaRPr lang="de-AT" sz="2000" dirty="0"/>
          </a:p>
        </p:txBody>
      </p:sp>
      <p:sp>
        <p:nvSpPr>
          <p:cNvPr id="7" name="Textfeld 6"/>
          <p:cNvSpPr txBox="1"/>
          <p:nvPr/>
        </p:nvSpPr>
        <p:spPr>
          <a:xfrm>
            <a:off x="899592" y="1838329"/>
            <a:ext cx="771530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AT" dirty="0"/>
              <a:t>●  Genese zur Konstruktion einer Schnittstelle … </a:t>
            </a:r>
            <a:r>
              <a:rPr lang="de-AT" sz="1200" dirty="0"/>
              <a:t>(Mag. Stefan Majewski und Team, OBVSG)</a:t>
            </a:r>
          </a:p>
          <a:p>
            <a:pPr>
              <a:lnSpc>
                <a:spcPct val="150000"/>
              </a:lnSpc>
            </a:pPr>
            <a:endParaRPr lang="de-AT" dirty="0"/>
          </a:p>
          <a:p>
            <a:pPr>
              <a:lnSpc>
                <a:spcPct val="150000"/>
              </a:lnSpc>
            </a:pPr>
            <a:endParaRPr lang="de-A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648" y="2353844"/>
            <a:ext cx="6009403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feld 11"/>
          <p:cNvSpPr txBox="1"/>
          <p:nvPr/>
        </p:nvSpPr>
        <p:spPr>
          <a:xfrm>
            <a:off x="5429256" y="4429132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i="1" dirty="0">
                <a:solidFill>
                  <a:srgbClr val="FF0000"/>
                </a:solidFill>
              </a:rPr>
              <a:t>Laden der Daten just in time!!!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0562367-2E9C-4616-A3F2-CD36331F8E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898" y="355278"/>
            <a:ext cx="2643188" cy="102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0379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47198"/>
            <a:ext cx="2724150" cy="106680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860032" y="33265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solidFill>
                  <a:prstClr val="black"/>
                </a:solidFill>
              </a:rPr>
              <a:t>Zentralredaktion Sacherschließung (ZRSE)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95536" y="1412776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 </a:t>
            </a:r>
          </a:p>
          <a:p>
            <a:endParaRPr lang="de-DE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711" y="2279696"/>
            <a:ext cx="5957913" cy="372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2928934"/>
            <a:ext cx="2214578" cy="3023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feld 13"/>
          <p:cNvSpPr txBox="1"/>
          <p:nvPr/>
        </p:nvSpPr>
        <p:spPr>
          <a:xfrm>
            <a:off x="719269" y="5877272"/>
            <a:ext cx="5786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/>
              <a:t>Literatur: </a:t>
            </a:r>
            <a:r>
              <a:rPr lang="de-AT" dirty="0">
                <a:hlinkClick r:id="rId6"/>
              </a:rPr>
              <a:t>https://www.o-bib.de/article/view/5530</a:t>
            </a:r>
            <a:r>
              <a:rPr lang="de-AT" dirty="0"/>
              <a:t>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E2DB53D-773F-4A37-9B4A-1FE49CA400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898" y="355278"/>
            <a:ext cx="2643188" cy="102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8333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50D2FFA-28EB-45F8-BE77-AF8490320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888" y="863799"/>
            <a:ext cx="1982391" cy="76616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839F83A-6921-4703-B327-EF1CCA716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34" y="953204"/>
            <a:ext cx="2043113" cy="800100"/>
          </a:xfrm>
          <a:prstGeom prst="rect">
            <a:avLst/>
          </a:prstGeom>
        </p:spPr>
      </p:pic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A5E3ABE-275B-412A-AC47-320E5FAC17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624513"/>
            <a:ext cx="7734115" cy="273844"/>
          </a:xfrm>
        </p:spPr>
        <p:txBody>
          <a:bodyPr/>
          <a:lstStyle/>
          <a:p>
            <a:r>
              <a:rPr lang="de-DE" dirty="0"/>
              <a:t>Österreichischer Bibliothekskongress 3.5.2023 Innsbruck                                           Der DA-3 im OBV                                                                             J. </a:t>
            </a:r>
            <a:r>
              <a:rPr lang="de-DE" dirty="0" err="1"/>
              <a:t>Labner</a:t>
            </a:r>
            <a:r>
              <a:rPr lang="de-DE" dirty="0"/>
              <a:t>, </a:t>
            </a:r>
            <a:r>
              <a:rPr lang="de-DE" dirty="0" err="1"/>
              <a:t>Ch</a:t>
            </a:r>
            <a:r>
              <a:rPr lang="de-DE" dirty="0"/>
              <a:t>. Steiner</a:t>
            </a:r>
            <a:endParaRPr lang="de-AT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C4C547CD-F170-4752-B004-FC8453416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10B6-A710-4247-8C56-13DD9F74A910}" type="slidenum">
              <a:rPr lang="de-AT" smtClean="0"/>
              <a:t>51</a:t>
            </a:fld>
            <a:endParaRPr lang="de-AT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2783A78-4273-4B5E-8CA0-FD2FF3BC59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310" y="1781175"/>
            <a:ext cx="8765381" cy="3843338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5DA05480-FFC4-4345-81F8-F26FA7965938}"/>
              </a:ext>
            </a:extLst>
          </p:cNvPr>
          <p:cNvSpPr txBox="1"/>
          <p:nvPr/>
        </p:nvSpPr>
        <p:spPr>
          <a:xfrm>
            <a:off x="2723226" y="1126923"/>
            <a:ext cx="39332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/>
              <a:t>FEHLERMELDUNG</a:t>
            </a:r>
            <a:endParaRPr lang="de-AT" sz="3000" b="1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C34ECD5-17FA-4F1F-B7FF-930BDA47813B}"/>
              </a:ext>
            </a:extLst>
          </p:cNvPr>
          <p:cNvSpPr txBox="1"/>
          <p:nvPr/>
        </p:nvSpPr>
        <p:spPr>
          <a:xfrm>
            <a:off x="4572000" y="2874701"/>
            <a:ext cx="43034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Kein Titel in Bearbeitung</a:t>
            </a:r>
          </a:p>
          <a:p>
            <a:r>
              <a:rPr lang="de-DE" dirty="0"/>
              <a:t>…selten aber doch erscheint diese Fehlermeldung – sie resultiert aus der mitunter langsamen Reaktion von </a:t>
            </a:r>
            <a:r>
              <a:rPr lang="de-DE" b="1" dirty="0"/>
              <a:t>ALMA</a:t>
            </a:r>
            <a:r>
              <a:rPr lang="de-DE" dirty="0"/>
              <a:t> -&gt; </a:t>
            </a:r>
            <a:r>
              <a:rPr lang="de-DE" b="1" dirty="0"/>
              <a:t>Timeout</a:t>
            </a:r>
            <a:r>
              <a:rPr lang="de-DE" dirty="0"/>
              <a:t>…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797606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50D2FFA-28EB-45F8-BE77-AF8490320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888" y="863799"/>
            <a:ext cx="1982391" cy="76616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839F83A-6921-4703-B327-EF1CCA716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34" y="953204"/>
            <a:ext cx="2043113" cy="800100"/>
          </a:xfrm>
          <a:prstGeom prst="rect">
            <a:avLst/>
          </a:prstGeom>
        </p:spPr>
      </p:pic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A5E3ABE-275B-412A-AC47-320E5FAC17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624513"/>
            <a:ext cx="7734115" cy="273844"/>
          </a:xfrm>
        </p:spPr>
        <p:txBody>
          <a:bodyPr/>
          <a:lstStyle/>
          <a:p>
            <a:r>
              <a:rPr lang="de-DE" dirty="0"/>
              <a:t>Österreichischer Bibliothekskongress 3.5.2023 Innsbruck                                           Der DA-3 im OBV                                                                             J. </a:t>
            </a:r>
            <a:r>
              <a:rPr lang="de-DE" dirty="0" err="1"/>
              <a:t>Labner</a:t>
            </a:r>
            <a:r>
              <a:rPr lang="de-DE" dirty="0"/>
              <a:t>, </a:t>
            </a:r>
            <a:r>
              <a:rPr lang="de-DE" dirty="0" err="1"/>
              <a:t>Ch</a:t>
            </a:r>
            <a:r>
              <a:rPr lang="de-DE" dirty="0"/>
              <a:t>. Steiner</a:t>
            </a:r>
            <a:endParaRPr lang="de-AT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C4C547CD-F170-4752-B004-FC8453416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10B6-A710-4247-8C56-13DD9F74A910}" type="slidenum">
              <a:rPr lang="de-AT" smtClean="0"/>
              <a:t>52</a:t>
            </a:fld>
            <a:endParaRPr lang="de-AT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B488620-9736-4235-A443-A33029958D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8063" y="2767924"/>
            <a:ext cx="1878806" cy="221456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D8E6FEF-2282-4C50-A23B-C1258CD556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8063" y="2028268"/>
            <a:ext cx="2028825" cy="450056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B15C369D-54CA-47AC-A1BD-FC23948B75CC}"/>
              </a:ext>
            </a:extLst>
          </p:cNvPr>
          <p:cNvSpPr txBox="1"/>
          <p:nvPr/>
        </p:nvSpPr>
        <p:spPr>
          <a:xfrm>
            <a:off x="3162670" y="1323508"/>
            <a:ext cx="37201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/>
              <a:t>LÖSUNG</a:t>
            </a:r>
            <a:endParaRPr lang="de-AT" sz="3000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A157EDA-2376-45D9-A8B2-159194D60A62}"/>
              </a:ext>
            </a:extLst>
          </p:cNvPr>
          <p:cNvSpPr txBox="1"/>
          <p:nvPr/>
        </p:nvSpPr>
        <p:spPr>
          <a:xfrm>
            <a:off x="233039" y="1955862"/>
            <a:ext cx="7816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Rechts oben im Menü                    Optionen                                          anklicken</a:t>
            </a:r>
            <a:endParaRPr lang="de-AT" dirty="0"/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C970747E-EC06-4EB5-9A3F-7116C9827D79}"/>
              </a:ext>
            </a:extLst>
          </p:cNvPr>
          <p:cNvSpPr/>
          <p:nvPr/>
        </p:nvSpPr>
        <p:spPr>
          <a:xfrm>
            <a:off x="2470213" y="2028267"/>
            <a:ext cx="779015" cy="2072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35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EFA7F8C-B47B-43E3-8291-DC4DF9C7BCF7}"/>
              </a:ext>
            </a:extLst>
          </p:cNvPr>
          <p:cNvSpPr txBox="1"/>
          <p:nvPr/>
        </p:nvSpPr>
        <p:spPr>
          <a:xfrm>
            <a:off x="1604639" y="2767924"/>
            <a:ext cx="2403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…dann erscheint ein Auswahlmenü…</a:t>
            </a:r>
            <a:endParaRPr lang="de-AT" dirty="0"/>
          </a:p>
        </p:txBody>
      </p:sp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8B47D45E-C425-42BD-AC4F-377EA1EF1308}"/>
              </a:ext>
            </a:extLst>
          </p:cNvPr>
          <p:cNvSpPr/>
          <p:nvPr/>
        </p:nvSpPr>
        <p:spPr>
          <a:xfrm>
            <a:off x="3425745" y="4186377"/>
            <a:ext cx="818966" cy="1864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35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B1AAC0E-CC53-4BBD-B37F-9BFF4BC67B70}"/>
              </a:ext>
            </a:extLst>
          </p:cNvPr>
          <p:cNvSpPr txBox="1"/>
          <p:nvPr/>
        </p:nvSpPr>
        <p:spPr>
          <a:xfrm>
            <a:off x="6188453" y="4077902"/>
            <a:ext cx="2846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anklicken… - dann geht der gesuchte Titeldatensatz auf! </a:t>
            </a:r>
            <a:endParaRPr lang="de-AT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3882297-3EA0-463E-BFFA-B2C62F499B9D}"/>
              </a:ext>
            </a:extLst>
          </p:cNvPr>
          <p:cNvSpPr txBox="1"/>
          <p:nvPr/>
        </p:nvSpPr>
        <p:spPr>
          <a:xfrm>
            <a:off x="628649" y="5078582"/>
            <a:ext cx="826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…ansonsten läuft der DA-3 nach der Erfahrung der letzten 3 Jahre stabil! </a:t>
            </a:r>
            <a:endParaRPr lang="de-AT" dirty="0"/>
          </a:p>
        </p:txBody>
      </p:sp>
      <p:pic>
        <p:nvPicPr>
          <p:cNvPr id="15" name="Picture 4" descr="2.000+ kostenlose Smiley und Emoticon-Bilder - Pixabay">
            <a:extLst>
              <a:ext uri="{FF2B5EF4-FFF2-40B4-BE49-F238E27FC236}">
                <a16:creationId xmlns:a16="http://schemas.microsoft.com/office/drawing/2014/main" id="{96E7036D-DD3F-41DC-B494-B9D3D407E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474" y="4982486"/>
            <a:ext cx="659354" cy="49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7702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50D2FFA-28EB-45F8-BE77-AF8490320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888" y="863799"/>
            <a:ext cx="1982391" cy="76616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839F83A-6921-4703-B327-EF1CCA716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34" y="953204"/>
            <a:ext cx="2043113" cy="800100"/>
          </a:xfrm>
          <a:prstGeom prst="rect">
            <a:avLst/>
          </a:prstGeom>
        </p:spPr>
      </p:pic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A5E3ABE-275B-412A-AC47-320E5FAC17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624513"/>
            <a:ext cx="7734115" cy="273844"/>
          </a:xfrm>
        </p:spPr>
        <p:txBody>
          <a:bodyPr/>
          <a:lstStyle/>
          <a:p>
            <a:r>
              <a:rPr lang="de-DE" dirty="0"/>
              <a:t>Österreichischer Bibliothekskongress 3.5.2023 Innsbruck                                           Der DA-3 im OBV                                                                             J. </a:t>
            </a:r>
            <a:r>
              <a:rPr lang="de-DE" dirty="0" err="1"/>
              <a:t>Labner</a:t>
            </a:r>
            <a:r>
              <a:rPr lang="de-DE" dirty="0"/>
              <a:t>, </a:t>
            </a:r>
            <a:r>
              <a:rPr lang="de-DE" dirty="0" err="1"/>
              <a:t>Ch</a:t>
            </a:r>
            <a:r>
              <a:rPr lang="de-DE" dirty="0"/>
              <a:t>. Steiner</a:t>
            </a:r>
            <a:endParaRPr lang="de-AT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C4C547CD-F170-4752-B004-FC8453416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10B6-A710-4247-8C56-13DD9F74A910}" type="slidenum">
              <a:rPr lang="de-AT" smtClean="0"/>
              <a:t>53</a:t>
            </a:fld>
            <a:endParaRPr lang="de-AT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42643A9-4B20-4B85-A8E8-EE1DB60A2E5A}"/>
              </a:ext>
            </a:extLst>
          </p:cNvPr>
          <p:cNvSpPr txBox="1"/>
          <p:nvPr/>
        </p:nvSpPr>
        <p:spPr>
          <a:xfrm>
            <a:off x="2423604" y="1437433"/>
            <a:ext cx="38932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/>
              <a:t>DA-3 ORGANISATION</a:t>
            </a:r>
            <a:endParaRPr lang="de-AT" sz="3000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6D4CF8D-FE7C-4D8A-94D2-8C6075CADB65}"/>
              </a:ext>
            </a:extLst>
          </p:cNvPr>
          <p:cNvSpPr txBox="1"/>
          <p:nvPr/>
        </p:nvSpPr>
        <p:spPr>
          <a:xfrm>
            <a:off x="346229" y="2298176"/>
            <a:ext cx="86623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00" dirty="0"/>
              <a:t>	</a:t>
            </a:r>
            <a:r>
              <a:rPr lang="de-DE" sz="2400" b="1" dirty="0"/>
              <a:t>Lenkungsausschuss </a:t>
            </a:r>
            <a:r>
              <a:rPr lang="de-DE" sz="2400" dirty="0"/>
              <a:t>(verbundübergreifend)</a:t>
            </a:r>
            <a:endParaRPr lang="de-DE" sz="2400" b="1" dirty="0"/>
          </a:p>
          <a:p>
            <a:endParaRPr lang="de-DE" sz="2400" b="1" dirty="0"/>
          </a:p>
          <a:p>
            <a:r>
              <a:rPr lang="de-DE" sz="2400" b="1" dirty="0"/>
              <a:t>	Advisory Board </a:t>
            </a:r>
            <a:r>
              <a:rPr lang="de-DE" sz="2400" dirty="0"/>
              <a:t>(verbundübergreifend)</a:t>
            </a:r>
            <a:endParaRPr lang="de-DE" sz="2400" b="1" dirty="0"/>
          </a:p>
          <a:p>
            <a:endParaRPr lang="de-DE" sz="2400" b="1" dirty="0"/>
          </a:p>
          <a:p>
            <a:r>
              <a:rPr lang="de-DE" sz="2400" b="1" dirty="0"/>
              <a:t>	Anwender*innentreffen / Workshop </a:t>
            </a:r>
            <a:r>
              <a:rPr lang="de-DE" sz="2400" dirty="0"/>
              <a:t>(verbundübergreifend)</a:t>
            </a:r>
            <a:endParaRPr lang="de-DE" sz="2400" b="1" dirty="0"/>
          </a:p>
          <a:p>
            <a:endParaRPr lang="de-DE" sz="2400" b="1" dirty="0"/>
          </a:p>
          <a:p>
            <a:r>
              <a:rPr lang="de-DE" sz="2400" b="1" dirty="0"/>
              <a:t>	Verbundkommunikation </a:t>
            </a:r>
          </a:p>
          <a:p>
            <a:r>
              <a:rPr lang="de-DE" sz="2400" dirty="0"/>
              <a:t>	(AG-DA-3, Mailinglisten für Anwender*innen, Ticketsystem)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27831254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50D2FFA-28EB-45F8-BE77-AF8490320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888" y="863799"/>
            <a:ext cx="1982391" cy="76616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839F83A-6921-4703-B327-EF1CCA716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34" y="953204"/>
            <a:ext cx="2043113" cy="800100"/>
          </a:xfrm>
          <a:prstGeom prst="rect">
            <a:avLst/>
          </a:prstGeom>
        </p:spPr>
      </p:pic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A5E3ABE-275B-412A-AC47-320E5FAC17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624513"/>
            <a:ext cx="7734115" cy="273844"/>
          </a:xfrm>
        </p:spPr>
        <p:txBody>
          <a:bodyPr/>
          <a:lstStyle/>
          <a:p>
            <a:r>
              <a:rPr lang="de-DE" dirty="0"/>
              <a:t>Österreichischer Bibliothekskongress 3.5.2023 Innsbruck                                           Der DA-3 im OBV                                                                             J. </a:t>
            </a:r>
            <a:r>
              <a:rPr lang="de-DE" dirty="0" err="1"/>
              <a:t>Labner</a:t>
            </a:r>
            <a:r>
              <a:rPr lang="de-DE" dirty="0"/>
              <a:t>, </a:t>
            </a:r>
            <a:r>
              <a:rPr lang="de-DE" dirty="0" err="1"/>
              <a:t>Ch</a:t>
            </a:r>
            <a:r>
              <a:rPr lang="de-DE" dirty="0"/>
              <a:t>. Steiner</a:t>
            </a:r>
            <a:endParaRPr lang="de-AT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C4C547CD-F170-4752-B004-FC8453416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10B6-A710-4247-8C56-13DD9F74A910}" type="slidenum">
              <a:rPr lang="de-AT" smtClean="0"/>
              <a:t>54</a:t>
            </a:fld>
            <a:endParaRPr lang="de-AT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508EFB3-23C6-4586-B4B5-B4D7FED88450}"/>
              </a:ext>
            </a:extLst>
          </p:cNvPr>
          <p:cNvSpPr txBox="1"/>
          <p:nvPr/>
        </p:nvSpPr>
        <p:spPr>
          <a:xfrm>
            <a:off x="2187003" y="1403669"/>
            <a:ext cx="61122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/>
              <a:t>DA-3 HOMEPAGE </a:t>
            </a:r>
            <a:r>
              <a:rPr lang="de-DE" b="1" dirty="0">
                <a:hlinkClick r:id="rId4"/>
              </a:rPr>
              <a:t>https://www.da-3.eu/</a:t>
            </a:r>
            <a:r>
              <a:rPr lang="de-DE" b="1" dirty="0"/>
              <a:t> </a:t>
            </a:r>
          </a:p>
          <a:p>
            <a:r>
              <a:rPr lang="de-DE" b="1" dirty="0"/>
              <a:t>			 </a:t>
            </a:r>
            <a:r>
              <a:rPr lang="de-DE" b="1" dirty="0">
                <a:hlinkClick r:id="rId5"/>
              </a:rPr>
              <a:t>https://www.da-3.de/</a:t>
            </a:r>
            <a:endParaRPr lang="de-AT" b="1" dirty="0"/>
          </a:p>
          <a:p>
            <a:endParaRPr lang="de-DE" b="1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9620E1A-9C91-4324-AB1E-1A949A74CD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679" y="2185283"/>
            <a:ext cx="7734115" cy="346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097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50D2FFA-28EB-45F8-BE77-AF8490320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888" y="863799"/>
            <a:ext cx="1982391" cy="76616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839F83A-6921-4703-B327-EF1CCA716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34" y="953204"/>
            <a:ext cx="2043113" cy="800100"/>
          </a:xfrm>
          <a:prstGeom prst="rect">
            <a:avLst/>
          </a:prstGeom>
        </p:spPr>
      </p:pic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A5E3ABE-275B-412A-AC47-320E5FAC17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624513"/>
            <a:ext cx="7734115" cy="273844"/>
          </a:xfrm>
        </p:spPr>
        <p:txBody>
          <a:bodyPr/>
          <a:lstStyle/>
          <a:p>
            <a:r>
              <a:rPr lang="de-DE" dirty="0"/>
              <a:t>Österreichischer Bibliothekskongress 3.5.2023 Innsbruck                                           Der DA-3 im OBV                                                                             J. </a:t>
            </a:r>
            <a:r>
              <a:rPr lang="de-DE" dirty="0" err="1"/>
              <a:t>Labner</a:t>
            </a:r>
            <a:r>
              <a:rPr lang="de-DE" dirty="0"/>
              <a:t>, </a:t>
            </a:r>
            <a:r>
              <a:rPr lang="de-DE" dirty="0" err="1"/>
              <a:t>Ch</a:t>
            </a:r>
            <a:r>
              <a:rPr lang="de-DE" dirty="0"/>
              <a:t>. Steiner</a:t>
            </a:r>
            <a:endParaRPr lang="de-AT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C4C547CD-F170-4752-B004-FC8453416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10B6-A710-4247-8C56-13DD9F74A910}" type="slidenum">
              <a:rPr lang="de-AT" smtClean="0"/>
              <a:t>55</a:t>
            </a:fld>
            <a:endParaRPr lang="de-AT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98D2E7B-7FF1-4F07-BBFC-A4977142A0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1842671"/>
            <a:ext cx="8185144" cy="384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011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50D2FFA-28EB-45F8-BE77-AF8490320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888" y="863799"/>
            <a:ext cx="1982391" cy="76616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839F83A-6921-4703-B327-EF1CCA716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34" y="953204"/>
            <a:ext cx="2043113" cy="800100"/>
          </a:xfrm>
          <a:prstGeom prst="rect">
            <a:avLst/>
          </a:prstGeom>
        </p:spPr>
      </p:pic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A5E3ABE-275B-412A-AC47-320E5FAC17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624513"/>
            <a:ext cx="7734115" cy="273844"/>
          </a:xfrm>
        </p:spPr>
        <p:txBody>
          <a:bodyPr/>
          <a:lstStyle/>
          <a:p>
            <a:r>
              <a:rPr lang="de-DE" dirty="0"/>
              <a:t>Österreichischer Bibliothekskongress 3.5.2023 Innsbruck                                           Der DA-3 im OBV                                                                             J. </a:t>
            </a:r>
            <a:r>
              <a:rPr lang="de-DE" dirty="0" err="1"/>
              <a:t>Labner</a:t>
            </a:r>
            <a:r>
              <a:rPr lang="de-DE" dirty="0"/>
              <a:t>, </a:t>
            </a:r>
            <a:r>
              <a:rPr lang="de-DE" dirty="0" err="1"/>
              <a:t>Ch</a:t>
            </a:r>
            <a:r>
              <a:rPr lang="de-DE" dirty="0"/>
              <a:t>. Steiner</a:t>
            </a:r>
            <a:endParaRPr lang="de-AT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C4C547CD-F170-4752-B004-FC8453416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10B6-A710-4247-8C56-13DD9F74A910}" type="slidenum">
              <a:rPr lang="de-AT" smtClean="0"/>
              <a:t>56</a:t>
            </a:fld>
            <a:endParaRPr lang="de-AT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9B9E6C8-0EB6-4FDC-A943-0C6E4FFBAA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8796" y="1629966"/>
            <a:ext cx="5729288" cy="3264694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8AC09E1B-39D6-4380-8C30-160272BA5A04}"/>
              </a:ext>
            </a:extLst>
          </p:cNvPr>
          <p:cNvSpPr txBox="1"/>
          <p:nvPr/>
        </p:nvSpPr>
        <p:spPr>
          <a:xfrm>
            <a:off x="1606590" y="5001265"/>
            <a:ext cx="5930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…ein „Avatar“ erklärt den DA-3 </a:t>
            </a:r>
            <a:r>
              <a:rPr lang="de-DE" dirty="0">
                <a:sym typeface="Wingdings" panose="05000000000000000000" pitchFamily="2" charset="2"/>
              </a:rPr>
              <a:t> (Demnächst kommt noch ein „echtes“ Video mit einem exemplarischen Arbeitsablauf!)</a:t>
            </a:r>
            <a:r>
              <a:rPr lang="de-DE" dirty="0"/>
              <a:t>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690328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50D2FFA-28EB-45F8-BE77-AF8490320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888" y="863799"/>
            <a:ext cx="1982391" cy="76616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839F83A-6921-4703-B327-EF1CCA716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34" y="953204"/>
            <a:ext cx="2043113" cy="800100"/>
          </a:xfrm>
          <a:prstGeom prst="rect">
            <a:avLst/>
          </a:prstGeom>
        </p:spPr>
      </p:pic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A5E3ABE-275B-412A-AC47-320E5FAC17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624513"/>
            <a:ext cx="7734115" cy="273844"/>
          </a:xfrm>
        </p:spPr>
        <p:txBody>
          <a:bodyPr/>
          <a:lstStyle/>
          <a:p>
            <a:r>
              <a:rPr lang="de-DE" dirty="0"/>
              <a:t>Österreichischer Bibliothekskongress 3.5.2023 Innsbruck                                           Der DA-3 im OBV                                                                             J. </a:t>
            </a:r>
            <a:r>
              <a:rPr lang="de-DE" dirty="0" err="1"/>
              <a:t>Labner</a:t>
            </a:r>
            <a:r>
              <a:rPr lang="de-DE" dirty="0"/>
              <a:t>, </a:t>
            </a:r>
            <a:r>
              <a:rPr lang="de-DE" dirty="0" err="1"/>
              <a:t>Ch</a:t>
            </a:r>
            <a:r>
              <a:rPr lang="de-DE" dirty="0"/>
              <a:t>. Steiner</a:t>
            </a:r>
            <a:endParaRPr lang="de-AT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C4C547CD-F170-4752-B004-FC8453416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10B6-A710-4247-8C56-13DD9F74A910}" type="slidenum">
              <a:rPr lang="de-AT" smtClean="0"/>
              <a:t>57</a:t>
            </a:fld>
            <a:endParaRPr lang="de-AT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EFBB139-DF2D-4305-B5C2-BEB1F3E521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3667" y="1753303"/>
            <a:ext cx="6224079" cy="3840257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0951AF4B-B7DE-438C-8463-8909682E2116}"/>
              </a:ext>
            </a:extLst>
          </p:cNvPr>
          <p:cNvSpPr txBox="1"/>
          <p:nvPr/>
        </p:nvSpPr>
        <p:spPr>
          <a:xfrm>
            <a:off x="2891941" y="1246883"/>
            <a:ext cx="4001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Erklärung der Oberfläche…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249403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50D2FFA-28EB-45F8-BE77-AF8490320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888" y="863799"/>
            <a:ext cx="1982391" cy="76616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839F83A-6921-4703-B327-EF1CCA716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34" y="953204"/>
            <a:ext cx="2043113" cy="800100"/>
          </a:xfrm>
          <a:prstGeom prst="rect">
            <a:avLst/>
          </a:prstGeom>
        </p:spPr>
      </p:pic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A5E3ABE-275B-412A-AC47-320E5FAC17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624513"/>
            <a:ext cx="7734115" cy="273844"/>
          </a:xfrm>
        </p:spPr>
        <p:txBody>
          <a:bodyPr/>
          <a:lstStyle/>
          <a:p>
            <a:r>
              <a:rPr lang="de-DE" dirty="0"/>
              <a:t>Österreichischer Bibliothekskongress 3.5.2023 Innsbruck                                           Der DA-3 im OBV                                                                             J. </a:t>
            </a:r>
            <a:r>
              <a:rPr lang="de-DE" dirty="0" err="1"/>
              <a:t>Labner</a:t>
            </a:r>
            <a:r>
              <a:rPr lang="de-DE" dirty="0"/>
              <a:t>, </a:t>
            </a:r>
            <a:r>
              <a:rPr lang="de-DE" dirty="0" err="1"/>
              <a:t>Ch</a:t>
            </a:r>
            <a:r>
              <a:rPr lang="de-DE" dirty="0"/>
              <a:t>. Steiner</a:t>
            </a:r>
            <a:endParaRPr lang="de-AT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C4C547CD-F170-4752-B004-FC8453416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10B6-A710-4247-8C56-13DD9F74A910}" type="slidenum">
              <a:rPr lang="de-AT" smtClean="0"/>
              <a:t>58</a:t>
            </a:fld>
            <a:endParaRPr lang="de-AT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3EC8692-3755-41A6-BBCD-306D5540F6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6325" y="1158965"/>
            <a:ext cx="3629544" cy="454007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C1A3A9FA-2A05-4C97-82C0-9BE9AFF03BA9}"/>
              </a:ext>
            </a:extLst>
          </p:cNvPr>
          <p:cNvSpPr txBox="1"/>
          <p:nvPr/>
        </p:nvSpPr>
        <p:spPr>
          <a:xfrm>
            <a:off x="344437" y="2889510"/>
            <a:ext cx="2244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…Liste der teilnehmenden Institutionen…</a:t>
            </a:r>
            <a:endParaRPr lang="de-AT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568AC6E-0FC3-4419-805B-4F661DB6BD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6707" y="2614738"/>
            <a:ext cx="3019887" cy="169997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AF064724-DFEF-4E24-82DD-90AE8248E1BE}"/>
              </a:ext>
            </a:extLst>
          </p:cNvPr>
          <p:cNvSpPr txBox="1"/>
          <p:nvPr/>
        </p:nvSpPr>
        <p:spPr>
          <a:xfrm>
            <a:off x="5976707" y="4521790"/>
            <a:ext cx="30198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Ein eigenes OBV-Wiki mit Schulungsunterlagen und Link zum Katalogisierungshandbuch ist in Arbeit…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5046072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50D2FFA-28EB-45F8-BE77-AF8490320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888" y="863799"/>
            <a:ext cx="1982391" cy="76616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839F83A-6921-4703-B327-EF1CCA716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34" y="953204"/>
            <a:ext cx="2043113" cy="800100"/>
          </a:xfrm>
          <a:prstGeom prst="rect">
            <a:avLst/>
          </a:prstGeom>
        </p:spPr>
      </p:pic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A5E3ABE-275B-412A-AC47-320E5FAC17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624513"/>
            <a:ext cx="7734115" cy="273844"/>
          </a:xfrm>
        </p:spPr>
        <p:txBody>
          <a:bodyPr/>
          <a:lstStyle/>
          <a:p>
            <a:r>
              <a:rPr lang="de-DE" dirty="0"/>
              <a:t>Österreichischer Bibliothekskongress 3.5.2023 Innsbruck                                           Der DA-3 im OBV                                                                             J. </a:t>
            </a:r>
            <a:r>
              <a:rPr lang="de-DE" dirty="0" err="1"/>
              <a:t>Labner</a:t>
            </a:r>
            <a:r>
              <a:rPr lang="de-DE" dirty="0"/>
              <a:t>, </a:t>
            </a:r>
            <a:r>
              <a:rPr lang="de-DE" dirty="0" err="1"/>
              <a:t>Ch</a:t>
            </a:r>
            <a:r>
              <a:rPr lang="de-DE" dirty="0"/>
              <a:t>. Steiner</a:t>
            </a:r>
            <a:endParaRPr lang="de-AT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C4C547CD-F170-4752-B004-FC8453416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10B6-A710-4247-8C56-13DD9F74A910}" type="slidenum">
              <a:rPr lang="de-AT" smtClean="0"/>
              <a:t>59</a:t>
            </a:fld>
            <a:endParaRPr lang="de-AT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E38B882-DB7C-4B6A-9205-265FA2BC15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4286" y="1753304"/>
            <a:ext cx="6606362" cy="3871209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B0FAA180-8B62-452D-9D86-4845A0661EBD}"/>
              </a:ext>
            </a:extLst>
          </p:cNvPr>
          <p:cNvSpPr txBox="1"/>
          <p:nvPr/>
        </p:nvSpPr>
        <p:spPr>
          <a:xfrm>
            <a:off x="2665069" y="1407055"/>
            <a:ext cx="4021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Dokumentation der DA-3 Updates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79042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47198"/>
            <a:ext cx="2724150" cy="106680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860032" y="33265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solidFill>
                  <a:prstClr val="black"/>
                </a:solidFill>
              </a:rPr>
              <a:t>Zentralredaktion Sacherschließung (ZRSE)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95536" y="141277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400" dirty="0"/>
          </a:p>
          <a:p>
            <a:pPr algn="ctr"/>
            <a:endParaRPr lang="de-AT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33475" y="1753936"/>
            <a:ext cx="687705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DAA08CE-4D91-4FAC-BBDA-EB3F21E4CB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898" y="355278"/>
            <a:ext cx="2643188" cy="102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09877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50D2FFA-28EB-45F8-BE77-AF8490320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888" y="863799"/>
            <a:ext cx="1982391" cy="76616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839F83A-6921-4703-B327-EF1CCA716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34" y="953204"/>
            <a:ext cx="2043113" cy="800100"/>
          </a:xfrm>
          <a:prstGeom prst="rect">
            <a:avLst/>
          </a:prstGeom>
        </p:spPr>
      </p:pic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A5E3ABE-275B-412A-AC47-320E5FAC17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624513"/>
            <a:ext cx="7734115" cy="273844"/>
          </a:xfrm>
        </p:spPr>
        <p:txBody>
          <a:bodyPr/>
          <a:lstStyle/>
          <a:p>
            <a:r>
              <a:rPr lang="de-DE" dirty="0"/>
              <a:t>Österreichischer Bibliothekskongress 3.5.2023 Innsbruck                                           Der DA-3 im OBV                                                                             J. </a:t>
            </a:r>
            <a:r>
              <a:rPr lang="de-DE" dirty="0" err="1"/>
              <a:t>Labner</a:t>
            </a:r>
            <a:r>
              <a:rPr lang="de-DE" dirty="0"/>
              <a:t>, </a:t>
            </a:r>
            <a:r>
              <a:rPr lang="de-DE" dirty="0" err="1"/>
              <a:t>Ch</a:t>
            </a:r>
            <a:r>
              <a:rPr lang="de-DE" dirty="0"/>
              <a:t>. Steiner</a:t>
            </a:r>
            <a:endParaRPr lang="de-AT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C4C547CD-F170-4752-B004-FC8453416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10B6-A710-4247-8C56-13DD9F74A910}" type="slidenum">
              <a:rPr lang="de-AT" smtClean="0"/>
              <a:t>60</a:t>
            </a:fld>
            <a:endParaRPr lang="de-AT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CF2B4DF-EE94-4723-B1F4-7CB948D18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1003" y="1046319"/>
            <a:ext cx="4146947" cy="4454857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01FDF400-B224-4E09-AC6A-328583DA1CE1}"/>
              </a:ext>
            </a:extLst>
          </p:cNvPr>
          <p:cNvSpPr txBox="1"/>
          <p:nvPr/>
        </p:nvSpPr>
        <p:spPr>
          <a:xfrm>
            <a:off x="108000" y="2015786"/>
            <a:ext cx="869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/>
              <a:t>   VERBREITUNG                                          DES DA-3		</a:t>
            </a:r>
            <a:endParaRPr lang="de-AT" sz="3000" b="1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7AC1239-E1D9-42ED-8562-CD4386179C6B}"/>
              </a:ext>
            </a:extLst>
          </p:cNvPr>
          <p:cNvSpPr txBox="1"/>
          <p:nvPr/>
        </p:nvSpPr>
        <p:spPr>
          <a:xfrm>
            <a:off x="628650" y="5043471"/>
            <a:ext cx="3009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…Anfragen aus der Schweiz…</a:t>
            </a:r>
            <a:endParaRPr lang="de-AT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14AC396-4BB6-4661-8AB6-B05D80B677B6}"/>
              </a:ext>
            </a:extLst>
          </p:cNvPr>
          <p:cNvSpPr txBox="1"/>
          <p:nvPr/>
        </p:nvSpPr>
        <p:spPr>
          <a:xfrm>
            <a:off x="5505822" y="3480602"/>
            <a:ext cx="337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…Interesse in Bayern…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7334422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50D2FFA-28EB-45F8-BE77-AF8490320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888" y="863799"/>
            <a:ext cx="1982391" cy="76616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839F83A-6921-4703-B327-EF1CCA716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34" y="953204"/>
            <a:ext cx="2043113" cy="800100"/>
          </a:xfrm>
          <a:prstGeom prst="rect">
            <a:avLst/>
          </a:prstGeom>
        </p:spPr>
      </p:pic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A5E3ABE-275B-412A-AC47-320E5FAC17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624513"/>
            <a:ext cx="7734115" cy="273844"/>
          </a:xfrm>
        </p:spPr>
        <p:txBody>
          <a:bodyPr/>
          <a:lstStyle/>
          <a:p>
            <a:r>
              <a:rPr lang="de-DE" dirty="0"/>
              <a:t>Österreichischer Bibliothekskongress 3.5.2023 Innsbruck                                           Der DA-3 im OBV                                                                             J. </a:t>
            </a:r>
            <a:r>
              <a:rPr lang="de-DE" dirty="0" err="1"/>
              <a:t>Labner</a:t>
            </a:r>
            <a:r>
              <a:rPr lang="de-DE" dirty="0"/>
              <a:t>, </a:t>
            </a:r>
            <a:r>
              <a:rPr lang="de-DE" dirty="0" err="1"/>
              <a:t>Ch</a:t>
            </a:r>
            <a:r>
              <a:rPr lang="de-DE" dirty="0"/>
              <a:t>. Steiner</a:t>
            </a:r>
            <a:endParaRPr lang="de-AT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C4C547CD-F170-4752-B004-FC8453416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10B6-A710-4247-8C56-13DD9F74A910}" type="slidenum">
              <a:rPr lang="de-AT" smtClean="0"/>
              <a:t>61</a:t>
            </a:fld>
            <a:endParaRPr lang="de-AT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559BF42-20D5-4B62-B4C6-C412D71177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9685" y="1629966"/>
            <a:ext cx="6032043" cy="4010315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35EA988A-708D-423D-AA3B-344FA3034E2B}"/>
              </a:ext>
            </a:extLst>
          </p:cNvPr>
          <p:cNvSpPr txBox="1"/>
          <p:nvPr/>
        </p:nvSpPr>
        <p:spPr>
          <a:xfrm>
            <a:off x="3142695" y="1087796"/>
            <a:ext cx="40948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/>
              <a:t>DA-3 STATISTIK</a:t>
            </a:r>
            <a:endParaRPr lang="de-AT" sz="3000" b="1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1E2923F-D6D9-4718-BF60-189C4AF5681F}"/>
              </a:ext>
            </a:extLst>
          </p:cNvPr>
          <p:cNvSpPr txBox="1"/>
          <p:nvPr/>
        </p:nvSpPr>
        <p:spPr>
          <a:xfrm>
            <a:off x="193089" y="2168926"/>
            <a:ext cx="12865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…mehr als </a:t>
            </a:r>
            <a:r>
              <a:rPr lang="de-DE" b="1" dirty="0"/>
              <a:t>½ </a:t>
            </a:r>
            <a:r>
              <a:rPr lang="de-DE" b="1" dirty="0" err="1"/>
              <a:t>Mio</a:t>
            </a:r>
            <a:r>
              <a:rPr lang="de-DE" b="1" dirty="0"/>
              <a:t> Titel</a:t>
            </a:r>
            <a:r>
              <a:rPr lang="de-DE" dirty="0"/>
              <a:t> wurden bereits mit dem DA-3 bearbeitet…</a:t>
            </a:r>
            <a:endParaRPr lang="de-AT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78872A3-397B-422A-B5FE-C90D87522EAB}"/>
              </a:ext>
            </a:extLst>
          </p:cNvPr>
          <p:cNvSpPr txBox="1"/>
          <p:nvPr/>
        </p:nvSpPr>
        <p:spPr>
          <a:xfrm>
            <a:off x="7511728" y="4199693"/>
            <a:ext cx="150354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…davon mehr als 150.000 vom OBV…</a:t>
            </a:r>
          </a:p>
          <a:p>
            <a:r>
              <a:rPr lang="de-DE" sz="1350" dirty="0"/>
              <a:t>(das sind 4.000 – 5.000 pro Monat…</a:t>
            </a:r>
            <a:endParaRPr lang="de-AT" sz="1350" dirty="0"/>
          </a:p>
        </p:txBody>
      </p:sp>
    </p:spTree>
    <p:extLst>
      <p:ext uri="{BB962C8B-B14F-4D97-AF65-F5344CB8AC3E}">
        <p14:creationId xmlns:p14="http://schemas.microsoft.com/office/powerpoint/2010/main" val="165292830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32656"/>
            <a:ext cx="2724150" cy="106680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860032" y="33265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solidFill>
                  <a:prstClr val="black"/>
                </a:solidFill>
              </a:rPr>
              <a:t>Zentralredaktion Sacherschließung (ZRSE)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95898" y="1628800"/>
            <a:ext cx="870446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	</a:t>
            </a:r>
          </a:p>
          <a:p>
            <a:r>
              <a:rPr lang="de-DE" sz="2800" dirty="0"/>
              <a:t>Links zu aktueller Literatur / DA-3-Workshops der letzten Jahre…</a:t>
            </a:r>
          </a:p>
          <a:p>
            <a:endParaRPr lang="de-DE" sz="1200" dirty="0"/>
          </a:p>
          <a:p>
            <a:r>
              <a:rPr lang="de-AT" sz="2400" dirty="0"/>
              <a:t>4. Workshop </a:t>
            </a:r>
            <a:r>
              <a:rPr lang="de-AT" sz="2400" b="1" dirty="0"/>
              <a:t>Computerunterstützte Inhaltserschließung </a:t>
            </a:r>
            <a:r>
              <a:rPr lang="de-AT" sz="2400" dirty="0"/>
              <a:t>12.11.2020 </a:t>
            </a:r>
            <a:r>
              <a:rPr lang="de-AT" sz="2000" dirty="0">
                <a:hlinkClick r:id="rId4"/>
              </a:rPr>
              <a:t>https://wiki.dnb.de/pages/viewpage.action?pageId=181735291</a:t>
            </a:r>
            <a:r>
              <a:rPr lang="de-AT" sz="2000" dirty="0"/>
              <a:t> </a:t>
            </a:r>
          </a:p>
          <a:p>
            <a:endParaRPr lang="de-AT" sz="2000" dirty="0"/>
          </a:p>
          <a:p>
            <a:r>
              <a:rPr lang="de-AT" sz="2400" dirty="0"/>
              <a:t>5. Workshop </a:t>
            </a:r>
            <a:r>
              <a:rPr lang="de-DE" sz="2400" dirty="0"/>
              <a:t>1</a:t>
            </a:r>
            <a:r>
              <a:rPr lang="de-AT" sz="2400" dirty="0"/>
              <a:t>0.-11.11.2021: </a:t>
            </a:r>
            <a:r>
              <a:rPr lang="de-AT" sz="2000" u="sng" dirty="0">
                <a:hlinkClick r:id="rId5"/>
              </a:rPr>
              <a:t>Anzeige von 5. Workshop Computerunterstützte Inhaltserschließung (o-bib.de)</a:t>
            </a:r>
            <a:r>
              <a:rPr lang="de-AT" sz="2000" dirty="0"/>
              <a:t> </a:t>
            </a:r>
            <a:r>
              <a:rPr lang="de-DE" sz="2000" dirty="0">
                <a:hlinkClick r:id="rId6"/>
              </a:rPr>
              <a:t>5. Workshop Computerunterstützte Inhaltserschließung - </a:t>
            </a:r>
            <a:r>
              <a:rPr lang="de-DE" sz="2000" dirty="0" err="1">
                <a:hlinkClick r:id="rId6"/>
              </a:rPr>
              <a:t>computerunterstuetzte</a:t>
            </a:r>
            <a:r>
              <a:rPr lang="de-DE" sz="2000" dirty="0">
                <a:hlinkClick r:id="rId6"/>
              </a:rPr>
              <a:t> </a:t>
            </a:r>
            <a:r>
              <a:rPr lang="de-DE" sz="2000" dirty="0" err="1">
                <a:hlinkClick r:id="rId6"/>
              </a:rPr>
              <a:t>inhaltserschliessung</a:t>
            </a:r>
            <a:r>
              <a:rPr lang="de-DE" sz="2000" dirty="0">
                <a:hlinkClick r:id="rId6"/>
              </a:rPr>
              <a:t> - Deutsche Nationalbibliothek - Wiki (dnb.de)</a:t>
            </a:r>
            <a:endParaRPr lang="de-DE" sz="2000" dirty="0"/>
          </a:p>
          <a:p>
            <a:endParaRPr lang="de-AT" sz="2000" dirty="0"/>
          </a:p>
          <a:p>
            <a:r>
              <a:rPr lang="de-AT" sz="2400" dirty="0"/>
              <a:t>6. Workshop </a:t>
            </a:r>
            <a:r>
              <a:rPr lang="de-DE" sz="2400" dirty="0"/>
              <a:t>1</a:t>
            </a:r>
            <a:r>
              <a:rPr lang="de-AT" sz="2400" dirty="0"/>
              <a:t>6.-17.11.2022: </a:t>
            </a:r>
            <a:r>
              <a:rPr lang="de-DE" sz="2000" dirty="0">
                <a:hlinkClick r:id="rId7"/>
              </a:rPr>
              <a:t>6. Workshop Computerunterstützte Inhaltserschließung - </a:t>
            </a:r>
            <a:r>
              <a:rPr lang="de-DE" sz="2000" dirty="0" err="1">
                <a:hlinkClick r:id="rId7"/>
              </a:rPr>
              <a:t>computerunterstuetzte</a:t>
            </a:r>
            <a:r>
              <a:rPr lang="de-DE" sz="2000" dirty="0">
                <a:hlinkClick r:id="rId7"/>
              </a:rPr>
              <a:t> </a:t>
            </a:r>
            <a:r>
              <a:rPr lang="de-DE" sz="2000" dirty="0" err="1">
                <a:hlinkClick r:id="rId7"/>
              </a:rPr>
              <a:t>inhaltserschliessung</a:t>
            </a:r>
            <a:r>
              <a:rPr lang="de-DE" sz="2000" dirty="0">
                <a:hlinkClick r:id="rId7"/>
              </a:rPr>
              <a:t> - Deutsche Nationalbibliothek - Wiki (dnb.de)</a:t>
            </a:r>
            <a:endParaRPr lang="de-AT" sz="2000" dirty="0"/>
          </a:p>
          <a:p>
            <a:endParaRPr lang="de-DE" sz="2400" dirty="0"/>
          </a:p>
          <a:p>
            <a:endParaRPr lang="de-AT" sz="20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F016725-46A9-4D1E-81C4-2CC79373C1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898" y="355278"/>
            <a:ext cx="2643188" cy="102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20456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50D2FFA-28EB-45F8-BE77-AF8490320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888" y="863799"/>
            <a:ext cx="1982391" cy="76616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839F83A-6921-4703-B327-EF1CCA716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34" y="953204"/>
            <a:ext cx="2043113" cy="800100"/>
          </a:xfrm>
          <a:prstGeom prst="rect">
            <a:avLst/>
          </a:prstGeom>
        </p:spPr>
      </p:pic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A5E3ABE-275B-412A-AC47-320E5FAC17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624513"/>
            <a:ext cx="7734115" cy="273844"/>
          </a:xfrm>
        </p:spPr>
        <p:txBody>
          <a:bodyPr/>
          <a:lstStyle/>
          <a:p>
            <a:r>
              <a:rPr lang="de-DE" dirty="0"/>
              <a:t>Österreichischer Bibliothekskongress 3.5.2023 Innsbruck                                           Der DA-3 im OBV                                                                             J. </a:t>
            </a:r>
            <a:r>
              <a:rPr lang="de-DE" dirty="0" err="1"/>
              <a:t>Labner</a:t>
            </a:r>
            <a:r>
              <a:rPr lang="de-DE" dirty="0"/>
              <a:t>, </a:t>
            </a:r>
            <a:r>
              <a:rPr lang="de-DE" dirty="0" err="1"/>
              <a:t>Ch</a:t>
            </a:r>
            <a:r>
              <a:rPr lang="de-DE" dirty="0"/>
              <a:t>. Steiner</a:t>
            </a:r>
            <a:endParaRPr lang="de-AT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C4C547CD-F170-4752-B004-FC8453416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10B6-A710-4247-8C56-13DD9F74A910}" type="slidenum">
              <a:rPr lang="de-AT" smtClean="0"/>
              <a:t>63</a:t>
            </a:fld>
            <a:endParaRPr lang="de-AT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50A12C3-D2FD-4DAD-8759-E5C0EF5C4753}"/>
              </a:ext>
            </a:extLst>
          </p:cNvPr>
          <p:cNvSpPr txBox="1"/>
          <p:nvPr/>
        </p:nvSpPr>
        <p:spPr>
          <a:xfrm>
            <a:off x="336601" y="3893270"/>
            <a:ext cx="880739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			        </a:t>
            </a:r>
          </a:p>
          <a:p>
            <a:r>
              <a:rPr lang="de-DE" b="1" dirty="0">
                <a:solidFill>
                  <a:srgbClr val="FF0000"/>
                </a:solidFill>
              </a:rPr>
              <a:t>	       </a:t>
            </a:r>
            <a:r>
              <a:rPr lang="de-DE" sz="3000" i="1" dirty="0">
                <a:solidFill>
                  <a:srgbClr val="FF0000"/>
                </a:solidFill>
              </a:rPr>
              <a:t>14./15.11.2023 DA-3 Online Workshop </a:t>
            </a:r>
            <a:endParaRPr lang="de-DE" sz="3000" dirty="0"/>
          </a:p>
          <a:p>
            <a:endParaRPr lang="de-DE" dirty="0"/>
          </a:p>
          <a:p>
            <a:r>
              <a:rPr lang="de-DE" dirty="0"/>
              <a:t>…weitere Details beim nächsten Workshop „Computerunterstützte Inhaltserschließung“…</a:t>
            </a:r>
          </a:p>
          <a:p>
            <a:r>
              <a:rPr lang="de-DE" dirty="0"/>
              <a:t> </a:t>
            </a:r>
            <a:endParaRPr lang="de-AT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3F3797F-5C95-42D5-9650-ED7CD9C13DD7}"/>
              </a:ext>
            </a:extLst>
          </p:cNvPr>
          <p:cNvSpPr txBox="1"/>
          <p:nvPr/>
        </p:nvSpPr>
        <p:spPr>
          <a:xfrm>
            <a:off x="3009573" y="3429000"/>
            <a:ext cx="39665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/>
              <a:t>SAVE THE DATE…</a:t>
            </a:r>
            <a:endParaRPr lang="de-AT" sz="3000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4BA66D6-5D66-42FE-B5B8-5B3BC3376F47}"/>
              </a:ext>
            </a:extLst>
          </p:cNvPr>
          <p:cNvSpPr txBox="1"/>
          <p:nvPr/>
        </p:nvSpPr>
        <p:spPr>
          <a:xfrm>
            <a:off x="213919" y="2095593"/>
            <a:ext cx="8883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…Drill-Down im </a:t>
            </a:r>
            <a:r>
              <a:rPr lang="de-DE" sz="2400" b="1" dirty="0"/>
              <a:t>Dialog</a:t>
            </a:r>
            <a:r>
              <a:rPr lang="de-DE" sz="2400" dirty="0"/>
              <a:t> mit der Maschine vom ersten Recall zur Precision mit </a:t>
            </a:r>
            <a:r>
              <a:rPr lang="de-DE" sz="2400" b="1" dirty="0"/>
              <a:t>relevanten ähnlichen Treffern </a:t>
            </a:r>
            <a:r>
              <a:rPr lang="de-DE" sz="2400" dirty="0"/>
              <a:t>sowohl über </a:t>
            </a:r>
            <a:r>
              <a:rPr lang="de-DE" sz="2400" b="1" dirty="0"/>
              <a:t>Titelabgleich</a:t>
            </a:r>
            <a:r>
              <a:rPr lang="de-DE" sz="2400" dirty="0"/>
              <a:t>  als auch über </a:t>
            </a:r>
            <a:r>
              <a:rPr lang="de-DE" sz="2400" b="1" dirty="0"/>
              <a:t>Schlagwortsuche</a:t>
            </a:r>
            <a:r>
              <a:rPr lang="de-DE" sz="2400" dirty="0"/>
              <a:t>…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86715854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50D2FFA-28EB-45F8-BE77-AF8490320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888" y="863799"/>
            <a:ext cx="1982391" cy="76616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839F83A-6921-4703-B327-EF1CCA716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34" y="953204"/>
            <a:ext cx="2043113" cy="800100"/>
          </a:xfrm>
          <a:prstGeom prst="rect">
            <a:avLst/>
          </a:prstGeom>
        </p:spPr>
      </p:pic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A5E3ABE-275B-412A-AC47-320E5FAC17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624513"/>
            <a:ext cx="7734115" cy="273844"/>
          </a:xfrm>
        </p:spPr>
        <p:txBody>
          <a:bodyPr/>
          <a:lstStyle/>
          <a:p>
            <a:r>
              <a:rPr lang="de-DE" dirty="0"/>
              <a:t>Österreichischer Bibliothekskongress 3.5.2023 Innsbruck                                           Der DA-3 im OBV                                                                             J. </a:t>
            </a:r>
            <a:r>
              <a:rPr lang="de-DE" dirty="0" err="1"/>
              <a:t>Labner</a:t>
            </a:r>
            <a:r>
              <a:rPr lang="de-DE" dirty="0"/>
              <a:t>, </a:t>
            </a:r>
            <a:r>
              <a:rPr lang="de-DE" dirty="0" err="1"/>
              <a:t>Ch</a:t>
            </a:r>
            <a:r>
              <a:rPr lang="de-DE" dirty="0"/>
              <a:t>. Steiner</a:t>
            </a:r>
            <a:endParaRPr lang="de-AT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C4C547CD-F170-4752-B004-FC8453416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10B6-A710-4247-8C56-13DD9F74A910}" type="slidenum">
              <a:rPr lang="de-AT" smtClean="0"/>
              <a:t>64</a:t>
            </a:fld>
            <a:endParaRPr lang="de-AT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D861521-CE16-4B64-897F-490481CF40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792" y="1629966"/>
            <a:ext cx="6107490" cy="4088178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B8DD580-AF69-4371-B348-1732EC70736F}"/>
              </a:ext>
            </a:extLst>
          </p:cNvPr>
          <p:cNvSpPr txBox="1"/>
          <p:nvPr/>
        </p:nvSpPr>
        <p:spPr>
          <a:xfrm>
            <a:off x="2410288" y="1055498"/>
            <a:ext cx="39598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/>
              <a:t>DA-3 ZUGANG IM OBV</a:t>
            </a:r>
            <a:endParaRPr lang="de-AT" sz="3000" b="1" dirty="0"/>
          </a:p>
        </p:txBody>
      </p:sp>
    </p:spTree>
    <p:extLst>
      <p:ext uri="{BB962C8B-B14F-4D97-AF65-F5344CB8AC3E}">
        <p14:creationId xmlns:p14="http://schemas.microsoft.com/office/powerpoint/2010/main" val="86263229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50D2FFA-28EB-45F8-BE77-AF8490320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888" y="863799"/>
            <a:ext cx="1982391" cy="76616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839F83A-6921-4703-B327-EF1CCA716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34" y="953204"/>
            <a:ext cx="2043113" cy="800100"/>
          </a:xfrm>
          <a:prstGeom prst="rect">
            <a:avLst/>
          </a:prstGeom>
        </p:spPr>
      </p:pic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A5E3ABE-275B-412A-AC47-320E5FAC17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624513"/>
            <a:ext cx="7734115" cy="273844"/>
          </a:xfrm>
        </p:spPr>
        <p:txBody>
          <a:bodyPr/>
          <a:lstStyle/>
          <a:p>
            <a:r>
              <a:rPr lang="de-DE" dirty="0"/>
              <a:t>Österreichischer Bibliothekskongress 3.5.2023 Innsbruck                                           Der DA-3 im OBV                                                                             J. </a:t>
            </a:r>
            <a:r>
              <a:rPr lang="de-DE" dirty="0" err="1"/>
              <a:t>Labner</a:t>
            </a:r>
            <a:r>
              <a:rPr lang="de-DE" dirty="0"/>
              <a:t>, </a:t>
            </a:r>
            <a:r>
              <a:rPr lang="de-DE" dirty="0" err="1"/>
              <a:t>Ch</a:t>
            </a:r>
            <a:r>
              <a:rPr lang="de-DE" dirty="0"/>
              <a:t>. Steiner</a:t>
            </a:r>
            <a:endParaRPr lang="de-AT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C4C547CD-F170-4752-B004-FC8453416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10B6-A710-4247-8C56-13DD9F74A910}" type="slidenum">
              <a:rPr lang="de-AT" smtClean="0"/>
              <a:t>65</a:t>
            </a:fld>
            <a:endParaRPr lang="de-AT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064ACFC-C863-474C-82D7-1B0F843263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34" y="953204"/>
            <a:ext cx="2043113" cy="8001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96B61369-E3C4-4389-8EE8-6EADCF7D2385}"/>
              </a:ext>
            </a:extLst>
          </p:cNvPr>
          <p:cNvSpPr txBox="1"/>
          <p:nvPr/>
        </p:nvSpPr>
        <p:spPr>
          <a:xfrm>
            <a:off x="296652" y="1916832"/>
            <a:ext cx="63727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>
              <a:solidFill>
                <a:prstClr val="black"/>
              </a:solidFill>
            </a:endParaRPr>
          </a:p>
          <a:p>
            <a:endParaRPr lang="de-AT" sz="1500" dirty="0">
              <a:solidFill>
                <a:prstClr val="black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217E595-50D2-4581-A9A9-E09EBD017E3D}"/>
              </a:ext>
            </a:extLst>
          </p:cNvPr>
          <p:cNvSpPr txBox="1"/>
          <p:nvPr/>
        </p:nvSpPr>
        <p:spPr>
          <a:xfrm>
            <a:off x="214290" y="1875224"/>
            <a:ext cx="632226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Wie kann man den DA-3 bestellen … ? Was </a:t>
            </a:r>
            <a:r>
              <a:rPr lang="de-AT" dirty="0" err="1"/>
              <a:t>kostet‘s</a:t>
            </a:r>
            <a:r>
              <a:rPr lang="de-AT" dirty="0"/>
              <a:t>?</a:t>
            </a:r>
          </a:p>
          <a:p>
            <a:r>
              <a:rPr lang="de-AT" sz="1350" dirty="0"/>
              <a:t>Aus dem </a:t>
            </a:r>
            <a:r>
              <a:rPr lang="de-AT" sz="1350" dirty="0" err="1"/>
              <a:t>Infomail</a:t>
            </a:r>
            <a:r>
              <a:rPr lang="de-AT" sz="1350" dirty="0"/>
              <a:t> von W. </a:t>
            </a:r>
            <a:r>
              <a:rPr lang="de-AT" sz="1350" dirty="0" err="1"/>
              <a:t>Hamedinger</a:t>
            </a:r>
            <a:r>
              <a:rPr lang="de-AT" sz="1350" dirty="0"/>
              <a:t> vom 17. Jänner 2020 an zrse-info@obsg.at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7F1A291-C748-45CB-9E85-6F1FDC9C0AFA}"/>
              </a:ext>
            </a:extLst>
          </p:cNvPr>
          <p:cNvSpPr txBox="1"/>
          <p:nvPr/>
        </p:nvSpPr>
        <p:spPr>
          <a:xfrm>
            <a:off x="267869" y="2411009"/>
            <a:ext cx="64294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AT" sz="900" dirty="0"/>
              <a:t>Jede interessierte Einrichtung sendet eine </a:t>
            </a:r>
            <a:r>
              <a:rPr lang="de-AT" dirty="0"/>
              <a:t>Email </a:t>
            </a:r>
            <a:r>
              <a:rPr lang="de-AT" sz="900" dirty="0"/>
              <a:t>mit folgenden Angaben an </a:t>
            </a:r>
            <a:r>
              <a:rPr lang="de-AT" u="sng" dirty="0">
                <a:hlinkClick r:id="rId4"/>
              </a:rPr>
              <a:t>office@obvsg.at</a:t>
            </a:r>
            <a:r>
              <a:rPr lang="de-AT" sz="900" dirty="0"/>
              <a:t> (für den Inhalt besteht keine Formerfordernis: reine Email, Textdokument oder Kalkulationsblatt sind jeweils möglich, cc an mich ist erlaubt, wenn auch nicht erforderlich)</a:t>
            </a:r>
          </a:p>
          <a:p>
            <a:pPr lvl="1"/>
            <a:r>
              <a:rPr lang="de-AT" sz="900" dirty="0"/>
              <a:t>Korrespondenz-Emailadresse</a:t>
            </a:r>
          </a:p>
          <a:p>
            <a:pPr lvl="1"/>
            <a:r>
              <a:rPr lang="de-AT" sz="900" dirty="0"/>
              <a:t>eine lokale Bestellreferenz (SAP-Nummer), sofern für den lokalen Ablauf (Bestellung, Verrechnung, ...) erforderlich</a:t>
            </a:r>
          </a:p>
          <a:p>
            <a:pPr lvl="1"/>
            <a:r>
              <a:rPr lang="de-AT" sz="900" dirty="0"/>
              <a:t>eine Liste der Personen, die Zugang erhalten sollen, mit folgenden Angaben</a:t>
            </a:r>
          </a:p>
          <a:p>
            <a:pPr lvl="2"/>
            <a:r>
              <a:rPr lang="de-AT" sz="900" dirty="0"/>
              <a:t>Nachname</a:t>
            </a:r>
          </a:p>
          <a:p>
            <a:pPr lvl="2"/>
            <a:r>
              <a:rPr lang="de-AT" sz="900" dirty="0"/>
              <a:t>Vorname</a:t>
            </a:r>
          </a:p>
          <a:p>
            <a:pPr lvl="2"/>
            <a:r>
              <a:rPr lang="de-AT" sz="900" dirty="0"/>
              <a:t>Emailadresse</a:t>
            </a:r>
          </a:p>
          <a:p>
            <a:pPr lvl="0"/>
            <a:r>
              <a:rPr lang="de-AT" sz="900" dirty="0"/>
              <a:t>·         OBVSG ermittelt die ISIL der Einrichtung und fordert die entsprechende </a:t>
            </a:r>
            <a:r>
              <a:rPr lang="de-AT" sz="900" b="1" dirty="0"/>
              <a:t>Anzahl</a:t>
            </a:r>
            <a:r>
              <a:rPr lang="de-AT" sz="900" dirty="0"/>
              <a:t> an generischen Zugangskennungen und Passwörtern für diese ISIL bei Eurospider an (keine Übermittlung von personenbezogenen Daten an Eurospider!)</a:t>
            </a:r>
          </a:p>
          <a:p>
            <a:pPr lvl="0"/>
            <a:r>
              <a:rPr lang="de-AT" sz="900" dirty="0"/>
              <a:t>·         Gleichzeitig fertigt OBVSG einen passenden Bestellschein aus und übermittelt ihn - bevorzugt per Email - an die Einrichtung</a:t>
            </a:r>
          </a:p>
          <a:p>
            <a:pPr lvl="0"/>
            <a:r>
              <a:rPr lang="de-AT" sz="900" dirty="0"/>
              <a:t>Nach Einlangen des unterzeichneten Bestellscheins (auch als Scan per Email) und der hoffentlich bis dahin schon von Eurospider ausgelieferten Zugangskennungen</a:t>
            </a:r>
          </a:p>
          <a:p>
            <a:pPr lvl="1"/>
            <a:r>
              <a:rPr lang="de-AT" sz="900" dirty="0"/>
              <a:t>sendet OBVSG einen Scan der gegengezeichneten Bestellung an die Korrespondenz-Emailadresse</a:t>
            </a:r>
          </a:p>
          <a:p>
            <a:pPr lvl="1"/>
            <a:r>
              <a:rPr lang="de-AT" sz="900" dirty="0"/>
              <a:t>teilt OBVSG den betroffenen Personen per Email Zugangskennung und Passwort mit</a:t>
            </a:r>
          </a:p>
          <a:p>
            <a:pPr lvl="0"/>
            <a:r>
              <a:rPr lang="de-AT" sz="900" dirty="0"/>
              <a:t>·         Bei Gelegenheit folgt eine Rechnung über die genutzte Anzahl an Zugangskennungen</a:t>
            </a:r>
          </a:p>
          <a:p>
            <a:r>
              <a:rPr lang="de-AT" sz="900" dirty="0"/>
              <a:t>Zur Erinnerung: die Zugänge sind personalisiert und </a:t>
            </a:r>
            <a:r>
              <a:rPr lang="de-AT" dirty="0"/>
              <a:t>kosten 2020 jeweils 328,00 € netto, d.h. 393,60 € inklusive Umsatzsteuer</a:t>
            </a:r>
            <a:r>
              <a:rPr lang="de-AT" sz="900" dirty="0"/>
              <a:t>.</a:t>
            </a:r>
            <a:br>
              <a:rPr lang="de-AT" sz="900" dirty="0"/>
            </a:br>
            <a:r>
              <a:rPr lang="de-AT" sz="900" dirty="0"/>
              <a:t>Die aktuelle Dienstbeschreibung liegt bei. </a:t>
            </a:r>
          </a:p>
          <a:p>
            <a:endParaRPr lang="de-AT" sz="9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88535A5-C0BB-496E-A23B-8EFC9E91F440}"/>
              </a:ext>
            </a:extLst>
          </p:cNvPr>
          <p:cNvSpPr txBox="1"/>
          <p:nvPr/>
        </p:nvSpPr>
        <p:spPr>
          <a:xfrm>
            <a:off x="6750867" y="4031164"/>
            <a:ext cx="2343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…die Lizenzkosten werden jährlich indexangepasst…</a:t>
            </a:r>
            <a:endParaRPr lang="de-AT" b="1" dirty="0"/>
          </a:p>
        </p:txBody>
      </p:sp>
    </p:spTree>
    <p:extLst>
      <p:ext uri="{BB962C8B-B14F-4D97-AF65-F5344CB8AC3E}">
        <p14:creationId xmlns:p14="http://schemas.microsoft.com/office/powerpoint/2010/main" val="391823435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50D2FFA-28EB-45F8-BE77-AF8490320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888" y="863799"/>
            <a:ext cx="1982391" cy="76616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839F83A-6921-4703-B327-EF1CCA716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34" y="953204"/>
            <a:ext cx="2043113" cy="800100"/>
          </a:xfrm>
          <a:prstGeom prst="rect">
            <a:avLst/>
          </a:prstGeom>
        </p:spPr>
      </p:pic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A5E3ABE-275B-412A-AC47-320E5FAC17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624513"/>
            <a:ext cx="7734115" cy="273844"/>
          </a:xfrm>
        </p:spPr>
        <p:txBody>
          <a:bodyPr/>
          <a:lstStyle/>
          <a:p>
            <a:r>
              <a:rPr lang="de-DE" dirty="0"/>
              <a:t>Österreichischer Bibliothekskongress 3.5.2023 Innsbruck                                           Der DA-3 im OBV                                                                             J. </a:t>
            </a:r>
            <a:r>
              <a:rPr lang="de-DE" dirty="0" err="1"/>
              <a:t>Labner</a:t>
            </a:r>
            <a:r>
              <a:rPr lang="de-DE" dirty="0"/>
              <a:t>, </a:t>
            </a:r>
            <a:r>
              <a:rPr lang="de-DE" dirty="0" err="1"/>
              <a:t>Ch</a:t>
            </a:r>
            <a:r>
              <a:rPr lang="de-DE" dirty="0"/>
              <a:t>. Steiner</a:t>
            </a:r>
            <a:endParaRPr lang="de-AT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C4C547CD-F170-4752-B004-FC8453416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10B6-A710-4247-8C56-13DD9F74A910}" type="slidenum">
              <a:rPr lang="de-AT" smtClean="0"/>
              <a:t>66</a:t>
            </a:fld>
            <a:endParaRPr lang="de-AT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54A421C7-2331-4238-B96F-E9134CE4D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52731" y="3429001"/>
            <a:ext cx="1885950" cy="182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C1451D75-D69E-4F57-A448-AF22547B0B23}"/>
              </a:ext>
            </a:extLst>
          </p:cNvPr>
          <p:cNvSpPr txBox="1"/>
          <p:nvPr/>
        </p:nvSpPr>
        <p:spPr>
          <a:xfrm>
            <a:off x="6247098" y="4488175"/>
            <a:ext cx="2268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Ansprechpersonen bei Fragen:</a:t>
            </a:r>
          </a:p>
          <a:p>
            <a:r>
              <a:rPr lang="de-DE" sz="900" b="1" dirty="0"/>
              <a:t>Ing. Josef </a:t>
            </a:r>
            <a:r>
              <a:rPr lang="de-DE" sz="900" b="1" dirty="0" err="1"/>
              <a:t>Labner</a:t>
            </a:r>
            <a:r>
              <a:rPr lang="de-DE" sz="900" b="1" dirty="0"/>
              <a:t> OBVSG</a:t>
            </a:r>
          </a:p>
          <a:p>
            <a:r>
              <a:rPr lang="de-DE" sz="900" dirty="0">
                <a:hlinkClick r:id="rId5"/>
              </a:rPr>
              <a:t>Josef.labner@obvsg.at</a:t>
            </a:r>
            <a:endParaRPr lang="de-DE" sz="900" dirty="0"/>
          </a:p>
          <a:p>
            <a:r>
              <a:rPr lang="de-DE" sz="900" b="1" dirty="0"/>
              <a:t>Dr. Christoph Steiner ÖNB</a:t>
            </a:r>
          </a:p>
          <a:p>
            <a:r>
              <a:rPr lang="de-DE" sz="900" dirty="0">
                <a:hlinkClick r:id="rId6"/>
              </a:rPr>
              <a:t>Christoph.steiner@onb.ac.at</a:t>
            </a:r>
            <a:endParaRPr lang="de-DE" sz="900" dirty="0"/>
          </a:p>
          <a:p>
            <a:endParaRPr lang="de-AT" sz="9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3EE4C77-5854-4796-86F3-42EC91BB9FBF}"/>
              </a:ext>
            </a:extLst>
          </p:cNvPr>
          <p:cNvSpPr txBox="1"/>
          <p:nvPr/>
        </p:nvSpPr>
        <p:spPr>
          <a:xfrm>
            <a:off x="266330" y="1889279"/>
            <a:ext cx="863575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700" dirty="0"/>
              <a:t>…auch nach mehr als 3 Jahren macht die Arbeit mit dem Digitalen Assistenten großen Spaß – und er entwickelt sich weiter – vieles ist noch zu erreichen! </a:t>
            </a:r>
            <a:endParaRPr lang="de-AT" sz="2700" dirty="0"/>
          </a:p>
        </p:txBody>
      </p:sp>
    </p:spTree>
    <p:extLst>
      <p:ext uri="{BB962C8B-B14F-4D97-AF65-F5344CB8AC3E}">
        <p14:creationId xmlns:p14="http://schemas.microsoft.com/office/powerpoint/2010/main" val="4009970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873" y="345976"/>
            <a:ext cx="2724150" cy="106680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860032" y="33265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solidFill>
                  <a:prstClr val="black"/>
                </a:solidFill>
              </a:rPr>
              <a:t>Zentralredaktion Sacherschließung (ZRSE)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95536" y="141277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400" dirty="0"/>
          </a:p>
          <a:p>
            <a:pPr algn="ctr"/>
            <a:endParaRPr lang="de-AT" sz="1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96848" y="2146601"/>
            <a:ext cx="54483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96848" y="2729202"/>
            <a:ext cx="406717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feld 10"/>
          <p:cNvSpPr txBox="1"/>
          <p:nvPr/>
        </p:nvSpPr>
        <p:spPr>
          <a:xfrm>
            <a:off x="6500826" y="2714620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>
                <a:solidFill>
                  <a:srgbClr val="FF0000"/>
                </a:solidFill>
              </a:rPr>
              <a:t>… im laufenden</a:t>
            </a:r>
          </a:p>
          <a:p>
            <a:r>
              <a:rPr lang="de-AT" b="1" dirty="0">
                <a:solidFill>
                  <a:srgbClr val="FF0000"/>
                </a:solidFill>
              </a:rPr>
              <a:t>Betrieb gelöst!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179B792-C028-426F-A41E-EEC77B8462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898" y="355278"/>
            <a:ext cx="2643188" cy="102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05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32656"/>
            <a:ext cx="2724150" cy="106680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860032" y="33265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solidFill>
                  <a:prstClr val="black"/>
                </a:solidFill>
              </a:rPr>
              <a:t>Zentralredaktion Sacherschließung (ZRSE)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423" y="1428736"/>
            <a:ext cx="4673334" cy="5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714620"/>
            <a:ext cx="4320000" cy="31266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285720" y="1428736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/>
              <a:t>Spezifikationen &amp; Tests</a:t>
            </a:r>
          </a:p>
          <a:p>
            <a:r>
              <a:rPr lang="de-DE" sz="1200" dirty="0"/>
              <a:t>(Ing. Josef </a:t>
            </a:r>
            <a:r>
              <a:rPr lang="de-DE" sz="1200" dirty="0" err="1"/>
              <a:t>Labner</a:t>
            </a:r>
            <a:r>
              <a:rPr lang="de-DE" sz="1200" dirty="0"/>
              <a:t> und Team, OBVSG)</a:t>
            </a:r>
            <a:endParaRPr lang="de-AT" sz="12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6F0C1F0-7389-4994-8660-C5A3A2B901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898" y="355278"/>
            <a:ext cx="2643188" cy="102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775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32656"/>
            <a:ext cx="2724150" cy="106680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860032" y="33265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solidFill>
                  <a:prstClr val="black"/>
                </a:solidFill>
              </a:rPr>
              <a:t>Zentralredaktion Sacherschließung (ZRSE)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494" y="1412776"/>
            <a:ext cx="3649524" cy="53561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4624762" cy="432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AE77B62-2CFF-4651-9A04-D876E652F5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898" y="355278"/>
            <a:ext cx="2643188" cy="102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450599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2936</Words>
  <Application>Microsoft Office PowerPoint</Application>
  <PresentationFormat>Bildschirmpräsentation (4:3)</PresentationFormat>
  <Paragraphs>464</Paragraphs>
  <Slides>66</Slides>
  <Notes>34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66</vt:i4>
      </vt:variant>
    </vt:vector>
  </HeadingPairs>
  <TitlesOfParts>
    <vt:vector size="71" baseType="lpstr">
      <vt:lpstr>Arial</vt:lpstr>
      <vt:lpstr>Calibri</vt:lpstr>
      <vt:lpstr>Times New Roman</vt:lpstr>
      <vt:lpstr>Wingdings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Steiner Christoph</dc:creator>
  <cp:lastModifiedBy>STEINER Christoph</cp:lastModifiedBy>
  <cp:revision>351</cp:revision>
  <cp:lastPrinted>2020-02-26T08:35:21Z</cp:lastPrinted>
  <dcterms:created xsi:type="dcterms:W3CDTF">2018-05-08T07:49:32Z</dcterms:created>
  <dcterms:modified xsi:type="dcterms:W3CDTF">2023-07-10T08:08:01Z</dcterms:modified>
</cp:coreProperties>
</file>